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73" r:id="rId12"/>
    <p:sldId id="265" r:id="rId13"/>
    <p:sldId id="268" r:id="rId14"/>
    <p:sldId id="266" r:id="rId15"/>
    <p:sldId id="267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103" d="100"/>
          <a:sy n="103" d="100"/>
        </p:scale>
        <p:origin x="3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dr.org.tr/upload/pdralaninintarihcesi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5" y="1772816"/>
            <a:ext cx="7776865" cy="1470025"/>
          </a:xfrm>
        </p:spPr>
        <p:txBody>
          <a:bodyPr>
            <a:normAutofit/>
          </a:bodyPr>
          <a:lstStyle/>
          <a:p>
            <a:r>
              <a:rPr lang="tr-TR" dirty="0" err="1" smtClean="0"/>
              <a:t>PDR’nin</a:t>
            </a:r>
            <a:r>
              <a:rPr lang="tr-TR" dirty="0" smtClean="0"/>
              <a:t> ABD ve Türkiye’deki tarihçesi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7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2000 sonrası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568952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u="sng" dirty="0"/>
              <a:t>Tarih		Olay	</a:t>
            </a:r>
            <a:r>
              <a:rPr lang="tr-TR" u="sng" dirty="0" smtClean="0"/>
              <a:t>_____________________________</a:t>
            </a:r>
            <a:endParaRPr lang="tr-TR" dirty="0" smtClean="0"/>
          </a:p>
          <a:p>
            <a:pPr marL="0" indent="0">
              <a:buNone/>
            </a:pPr>
            <a:r>
              <a:rPr lang="en-US" sz="3800" dirty="0" smtClean="0"/>
              <a:t>2002 </a:t>
            </a:r>
            <a:r>
              <a:rPr lang="tr-TR" sz="3800" dirty="0" smtClean="0"/>
              <a:t>		</a:t>
            </a:r>
            <a:r>
              <a:rPr lang="en-US" sz="3800" dirty="0" smtClean="0"/>
              <a:t> ASCA </a:t>
            </a:r>
            <a:r>
              <a:rPr lang="tr-TR" sz="3800" dirty="0" smtClean="0"/>
              <a:t>Ulusal Model Çerçevesi (ASCA 			</a:t>
            </a:r>
            <a:r>
              <a:rPr lang="en-US" sz="3800" dirty="0" smtClean="0"/>
              <a:t>National Model </a:t>
            </a:r>
            <a:r>
              <a:rPr lang="en-US" sz="3800" dirty="0" smtClean="0"/>
              <a:t>Framework)</a:t>
            </a:r>
            <a:r>
              <a:rPr lang="tr-TR" sz="3800" dirty="0" smtClean="0"/>
              <a:t> basıldı</a:t>
            </a:r>
            <a:r>
              <a:rPr lang="tr-TR" sz="3800" dirty="0" smtClean="0"/>
              <a:t>.</a:t>
            </a:r>
          </a:p>
          <a:p>
            <a:pPr marL="514350" indent="-514350">
              <a:buAutoNum type="arabicPlain" startAt="2002"/>
            </a:pPr>
            <a:r>
              <a:rPr lang="tr-TR" sz="3800" dirty="0" smtClean="0"/>
              <a:t>   	</a:t>
            </a:r>
            <a:r>
              <a:rPr lang="en-US" sz="3800" dirty="0" smtClean="0"/>
              <a:t>RAMP </a:t>
            </a:r>
            <a:r>
              <a:rPr lang="en-US" sz="3800" dirty="0"/>
              <a:t>(Recognized ASCA Model </a:t>
            </a:r>
            <a:r>
              <a:rPr lang="en-US" sz="3800" dirty="0" smtClean="0"/>
              <a:t>Programs</a:t>
            </a:r>
            <a:r>
              <a:rPr lang="tr-TR" sz="3800" dirty="0" smtClean="0"/>
              <a:t>) </a:t>
            </a:r>
            <a:r>
              <a:rPr lang="tr-TR" sz="3800" dirty="0" smtClean="0"/>
              <a:t>		başladı</a:t>
            </a:r>
          </a:p>
          <a:p>
            <a:pPr marL="514350" indent="-514350">
              <a:buAutoNum type="arabicPlain" startAt="2003"/>
            </a:pPr>
            <a:r>
              <a:rPr lang="tr-TR" sz="3800" dirty="0" smtClean="0"/>
              <a:t>   	Okul Psikolojik Danışmanlığı Sonuç 				Araştırmaları  Merkezi  oluşturuldu</a:t>
            </a:r>
          </a:p>
          <a:p>
            <a:pPr marL="514350" indent="-514350">
              <a:buAutoNum type="arabicPlain" startAt="2003"/>
            </a:pPr>
            <a:r>
              <a:rPr lang="tr-TR" sz="3800" dirty="0"/>
              <a:t> </a:t>
            </a:r>
            <a:r>
              <a:rPr lang="tr-TR" sz="3800" dirty="0" smtClean="0"/>
              <a:t>   	</a:t>
            </a:r>
            <a:r>
              <a:rPr lang="en-US" sz="3800" dirty="0" smtClean="0"/>
              <a:t>ASCA </a:t>
            </a:r>
            <a:r>
              <a:rPr lang="tr-TR" sz="3800" dirty="0" smtClean="0"/>
              <a:t>etik kuralları güncellendi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Source</a:t>
            </a:r>
            <a:r>
              <a:rPr lang="en-US" dirty="0"/>
              <a:t>: www.schoolcounselor.com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6456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/>
          <a:lstStyle/>
          <a:p>
            <a:r>
              <a:rPr lang="tr-TR" dirty="0" smtClean="0"/>
              <a:t>2000 sonrası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525658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lain" startAt="2006"/>
            </a:pPr>
            <a:r>
              <a:rPr lang="tr-TR" dirty="0" smtClean="0"/>
              <a:t>  		ABD kongresi 6-10 Şubat haftasını 					Ulusal Okul psikolojik Danışması haftası 				ilan etti.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2008 </a:t>
            </a:r>
            <a:r>
              <a:rPr lang="tr-TR" dirty="0" smtClean="0"/>
              <a:t>		ASCA okul psikolojik danışması yeterliklerini 			yayınlandı.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lain" startAt="2008"/>
            </a:pPr>
            <a:r>
              <a:rPr lang="tr-TR" dirty="0" smtClean="0"/>
              <a:t>    	Standartlar  ile SCOPE (</a:t>
            </a:r>
            <a:r>
              <a:rPr lang="en-US" dirty="0" smtClean="0"/>
              <a:t>School Counseling </a:t>
            </a:r>
            <a:r>
              <a:rPr lang="tr-TR" dirty="0" smtClean="0"/>
              <a:t>				</a:t>
            </a:r>
            <a:r>
              <a:rPr lang="en-US" dirty="0" smtClean="0"/>
              <a:t>Operational Plan for Effectiveness) </a:t>
            </a:r>
            <a:r>
              <a:rPr lang="tr-TR" dirty="0" smtClean="0"/>
              <a:t>ile bir 				araya getirildi.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2012 		ASCA güncellendi </a:t>
            </a:r>
          </a:p>
          <a:p>
            <a:pPr marL="514350" indent="-514350">
              <a:buAutoNum type="arabicPlain" startAt="2008"/>
            </a:pPr>
            <a:endParaRPr lang="tr-TR" dirty="0" smtClean="0"/>
          </a:p>
          <a:p>
            <a:pPr marL="0" indent="0">
              <a:buNone/>
            </a:pPr>
            <a:r>
              <a:rPr lang="en-US" sz="3100" dirty="0" smtClean="0"/>
              <a:t>www.schoolcounselor.com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414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210146"/>
          </a:xfrm>
        </p:spPr>
        <p:txBody>
          <a:bodyPr>
            <a:normAutofit fontScale="90000"/>
          </a:bodyPr>
          <a:lstStyle/>
          <a:p>
            <a:r>
              <a:rPr lang="tr-TR" sz="3600" b="1" dirty="0"/>
              <a:t>Türkiye’de okul psikolojik danışmanlığının gelişimindeki ilgi çekici olaylar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Tarih</a:t>
            </a:r>
            <a:r>
              <a:rPr lang="tr-TR" u="sng" dirty="0"/>
              <a:t>			Olay				</a:t>
            </a:r>
            <a:endParaRPr lang="tr-TR" sz="3600" b="1" dirty="0"/>
          </a:p>
          <a:p>
            <a:pPr marL="0" indent="0">
              <a:buNone/>
            </a:pPr>
            <a:r>
              <a:rPr lang="tr-TR" b="1" dirty="0" smtClean="0"/>
              <a:t>1950-1956</a:t>
            </a:r>
            <a:r>
              <a:rPr lang="tr-TR" b="1" dirty="0"/>
              <a:t>	 	Başlangıç </a:t>
            </a:r>
            <a:endParaRPr lang="tr-TR" sz="4400" dirty="0"/>
          </a:p>
          <a:p>
            <a:pPr marL="0" lvl="0" indent="0">
              <a:buNone/>
            </a:pPr>
            <a:r>
              <a:rPr lang="tr-TR" dirty="0" smtClean="0"/>
              <a:t>		Amerika’dan </a:t>
            </a:r>
            <a:r>
              <a:rPr lang="tr-TR" dirty="0"/>
              <a:t>psikolojik danışman eğitimcilerinin gelmesi ve </a:t>
            </a:r>
            <a:r>
              <a:rPr lang="tr-TR" dirty="0" smtClean="0"/>
              <a:t>		Türkiye’den  Amerika’ya </a:t>
            </a:r>
            <a:r>
              <a:rPr lang="tr-TR" dirty="0"/>
              <a:t>eğitimcilerin gitmesi,</a:t>
            </a:r>
            <a:endParaRPr lang="tr-TR" sz="4400" dirty="0"/>
          </a:p>
          <a:p>
            <a:pPr marL="0" indent="0">
              <a:buNone/>
            </a:pPr>
            <a:r>
              <a:rPr lang="tr-TR" dirty="0"/>
              <a:t>		</a:t>
            </a:r>
            <a:r>
              <a:rPr lang="tr-TR" dirty="0" smtClean="0"/>
              <a:t>Rehberlik </a:t>
            </a:r>
            <a:r>
              <a:rPr lang="tr-TR" dirty="0"/>
              <a:t>Araştırma Merkezlerinin ve Test Araştırma </a:t>
            </a:r>
            <a:r>
              <a:rPr lang="tr-TR" dirty="0" smtClean="0"/>
              <a:t>			Bürosu’nun  kurulması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1957-1969 </a:t>
            </a:r>
            <a:r>
              <a:rPr lang="tr-TR" b="1" dirty="0"/>
              <a:t>	</a:t>
            </a:r>
            <a:r>
              <a:rPr lang="tr-TR" b="1" dirty="0" smtClean="0"/>
              <a:t>Oluşum </a:t>
            </a:r>
            <a:r>
              <a:rPr lang="tr-TR" b="1" dirty="0"/>
              <a:t>yılları</a:t>
            </a:r>
            <a:endParaRPr lang="tr-TR" sz="4400" dirty="0"/>
          </a:p>
          <a:p>
            <a:pPr marL="0" indent="0">
              <a:buNone/>
            </a:pPr>
            <a:r>
              <a:rPr lang="tr-TR" dirty="0" smtClean="0"/>
              <a:t>1962</a:t>
            </a:r>
            <a:r>
              <a:rPr lang="tr-TR" dirty="0"/>
              <a:t>	</a:t>
            </a:r>
            <a:r>
              <a:rPr lang="tr-TR" dirty="0" smtClean="0"/>
              <a:t>	Yedinci </a:t>
            </a:r>
            <a:r>
              <a:rPr lang="tr-TR" dirty="0"/>
              <a:t>Milli Eğitim </a:t>
            </a:r>
            <a:r>
              <a:rPr lang="tr-TR" dirty="0" err="1"/>
              <a:t>Şur’asında</a:t>
            </a:r>
            <a:r>
              <a:rPr lang="tr-TR" dirty="0"/>
              <a:t> psikolojik danışma, </a:t>
            </a:r>
            <a:r>
              <a:rPr lang="tr-TR" dirty="0" smtClean="0"/>
              <a:t>			öğrencilerin </a:t>
            </a:r>
            <a:r>
              <a:rPr lang="tr-TR" dirty="0"/>
              <a:t>iyi oluşlarını </a:t>
            </a:r>
            <a:r>
              <a:rPr lang="tr-TR" dirty="0" smtClean="0"/>
              <a:t>artırması </a:t>
            </a:r>
            <a:r>
              <a:rPr lang="tr-TR" dirty="0"/>
              <a:t>açısından ele alınmıştır</a:t>
            </a:r>
            <a:endParaRPr lang="tr-TR" sz="4400" dirty="0"/>
          </a:p>
          <a:p>
            <a:pPr marL="0" indent="0">
              <a:buNone/>
            </a:pPr>
            <a:r>
              <a:rPr lang="tr-TR" dirty="0"/>
              <a:t>1965-1966	</a:t>
            </a:r>
            <a:r>
              <a:rPr lang="tr-TR" dirty="0" smtClean="0"/>
              <a:t>Ankara </a:t>
            </a:r>
            <a:r>
              <a:rPr lang="tr-TR" dirty="0"/>
              <a:t>Üniversitesi Eğitim Bilimleri Fakültesinde Eğitim </a:t>
            </a:r>
            <a:r>
              <a:rPr lang="tr-TR" dirty="0" smtClean="0"/>
              <a:t>		Psikolojisi </a:t>
            </a:r>
            <a:r>
              <a:rPr lang="tr-TR" dirty="0"/>
              <a:t>ve Rehberlik </a:t>
            </a:r>
            <a:r>
              <a:rPr lang="tr-TR" dirty="0" smtClean="0"/>
              <a:t>adıyla </a:t>
            </a:r>
            <a:r>
              <a:rPr lang="tr-TR" dirty="0"/>
              <a:t>ilk danışmanlıkla ilgili lisans </a:t>
            </a:r>
            <a:r>
              <a:rPr lang="tr-TR" dirty="0" smtClean="0"/>
              <a:t>		programı başlatıldı.</a:t>
            </a:r>
            <a:endParaRPr lang="tr-TR" sz="4400" dirty="0"/>
          </a:p>
          <a:p>
            <a:pPr marL="0" indent="0">
              <a:buNone/>
            </a:pPr>
            <a:r>
              <a:rPr lang="tr-TR" sz="4400" dirty="0"/>
              <a:t>	</a:t>
            </a:r>
            <a:r>
              <a:rPr lang="tr-TR" sz="4400" dirty="0" smtClean="0"/>
              <a:t>	</a:t>
            </a:r>
            <a:r>
              <a:rPr lang="tr-TR" dirty="0" smtClean="0"/>
              <a:t>Hacettepe </a:t>
            </a:r>
            <a:r>
              <a:rPr lang="tr-TR" dirty="0"/>
              <a:t>Üniversitesi Mezuniyet Sonrası Eğitimi </a:t>
            </a:r>
            <a:r>
              <a:rPr lang="tr-TR" dirty="0" smtClean="0"/>
              <a:t>			Fakültesinde </a:t>
            </a:r>
            <a:r>
              <a:rPr lang="tr-TR" dirty="0"/>
              <a:t>ilk yüksek lisans </a:t>
            </a:r>
            <a:r>
              <a:rPr lang="tr-TR" dirty="0" smtClean="0"/>
              <a:t>programı </a:t>
            </a:r>
            <a:r>
              <a:rPr lang="tr-TR" dirty="0"/>
              <a:t>açılmıştır</a:t>
            </a:r>
            <a:r>
              <a:rPr lang="tr-TR" dirty="0" smtClean="0"/>
              <a:t>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559960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210146"/>
          </a:xfrm>
        </p:spPr>
        <p:txBody>
          <a:bodyPr>
            <a:normAutofit fontScale="90000"/>
          </a:bodyPr>
          <a:lstStyle/>
          <a:p>
            <a:r>
              <a:rPr lang="tr-TR" sz="4900" b="1" dirty="0" smtClean="0"/>
              <a:t>Devam…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Tarih</a:t>
            </a:r>
            <a:r>
              <a:rPr lang="tr-TR" u="sng" dirty="0"/>
              <a:t>			Olay				</a:t>
            </a:r>
            <a:endParaRPr lang="tr-TR" sz="3600" b="1" dirty="0"/>
          </a:p>
          <a:p>
            <a:pPr marL="0" indent="0">
              <a:buNone/>
            </a:pPr>
            <a:r>
              <a:rPr lang="tr-TR" b="1" dirty="0" smtClean="0"/>
              <a:t>1970-1981</a:t>
            </a:r>
            <a:r>
              <a:rPr lang="tr-TR" b="1" dirty="0"/>
              <a:t>	</a:t>
            </a:r>
            <a:r>
              <a:rPr lang="tr-TR" b="1" dirty="0" smtClean="0"/>
              <a:t>Okullarda </a:t>
            </a:r>
            <a:r>
              <a:rPr lang="tr-TR" b="1" dirty="0"/>
              <a:t>psikolojik danışma servislerinin </a:t>
            </a:r>
            <a:r>
              <a:rPr lang="tr-TR" b="1" dirty="0" smtClean="0"/>
              <a:t>			oluşturulması</a:t>
            </a:r>
            <a:endParaRPr lang="tr-TR" sz="4400" dirty="0"/>
          </a:p>
          <a:p>
            <a:pPr marL="0" indent="0">
              <a:buNone/>
            </a:pPr>
            <a:r>
              <a:rPr lang="tr-TR" dirty="0"/>
              <a:t>1970-1971	MEB tarafından seçilmiş bazı liselere </a:t>
            </a:r>
            <a:r>
              <a:rPr lang="tr-TR" dirty="0" smtClean="0"/>
              <a:t>				danışmanlar </a:t>
            </a:r>
            <a:r>
              <a:rPr lang="tr-TR" dirty="0"/>
              <a:t>atandı. Milli Eğitim Temel Yasası </a:t>
            </a:r>
            <a:r>
              <a:rPr lang="tr-TR" dirty="0" smtClean="0"/>
              <a:t>			çıkarıldı.</a:t>
            </a:r>
            <a:endParaRPr lang="tr-TR" sz="4400" dirty="0"/>
          </a:p>
          <a:p>
            <a:pPr marL="0" indent="0">
              <a:buNone/>
            </a:pPr>
            <a:r>
              <a:rPr lang="tr-TR" dirty="0" smtClean="0"/>
              <a:t>1981-1982</a:t>
            </a:r>
            <a:r>
              <a:rPr lang="tr-TR" dirty="0"/>
              <a:t>	Onuncu ve </a:t>
            </a:r>
            <a:r>
              <a:rPr lang="tr-TR" dirty="0" err="1"/>
              <a:t>Onbirinci</a:t>
            </a:r>
            <a:r>
              <a:rPr lang="tr-TR" dirty="0"/>
              <a:t> MEB </a:t>
            </a:r>
            <a:r>
              <a:rPr lang="tr-TR" dirty="0" err="1"/>
              <a:t>şur’alarında</a:t>
            </a:r>
            <a:r>
              <a:rPr lang="tr-TR" dirty="0"/>
              <a:t> eğitim </a:t>
            </a:r>
            <a:r>
              <a:rPr lang="tr-TR" dirty="0" smtClean="0"/>
              <a:t>			ortamlarında </a:t>
            </a:r>
            <a:r>
              <a:rPr lang="tr-TR" dirty="0"/>
              <a:t>danışman eğitiminin önemi </a:t>
            </a:r>
            <a:r>
              <a:rPr lang="tr-TR" dirty="0" smtClean="0"/>
              <a:t>			vurgulandı </a:t>
            </a:r>
            <a:r>
              <a:rPr lang="tr-TR" dirty="0"/>
              <a:t>ve üniversitelerde lisans, yüksek </a:t>
            </a:r>
            <a:r>
              <a:rPr lang="tr-TR" dirty="0" smtClean="0"/>
              <a:t>			lisans </a:t>
            </a:r>
            <a:r>
              <a:rPr lang="tr-TR" dirty="0"/>
              <a:t>ve doktora olmak üzere üç düzeyde </a:t>
            </a:r>
            <a:r>
              <a:rPr lang="tr-TR" dirty="0" smtClean="0"/>
              <a:t>			eğitim verilmesi </a:t>
            </a:r>
            <a:r>
              <a:rPr lang="tr-TR" dirty="0"/>
              <a:t>kararı alındı. </a:t>
            </a:r>
            <a:endParaRPr lang="tr-TR" sz="4400" dirty="0"/>
          </a:p>
          <a:p>
            <a:pPr marL="0" indent="0">
              <a:buNone/>
            </a:pPr>
            <a:r>
              <a:rPr lang="tr-TR" dirty="0"/>
              <a:t>1981	</a:t>
            </a:r>
            <a:r>
              <a:rPr lang="tr-TR" dirty="0" smtClean="0"/>
              <a:t>	Bütün </a:t>
            </a:r>
            <a:r>
              <a:rPr lang="tr-TR" dirty="0"/>
              <a:t>yüksek öğretim kurumlarının bağlı </a:t>
            </a:r>
            <a:r>
              <a:rPr lang="tr-TR" dirty="0" smtClean="0"/>
              <a:t>			olduğu Yüksek </a:t>
            </a:r>
            <a:r>
              <a:rPr lang="tr-TR" dirty="0"/>
              <a:t>Öğretim Kurumu (YÖK) </a:t>
            </a:r>
            <a:r>
              <a:rPr lang="tr-TR" dirty="0" smtClean="0"/>
              <a:t>kuruldu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594915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Tarih</a:t>
            </a:r>
            <a:r>
              <a:rPr lang="tr-TR" u="sng" dirty="0"/>
              <a:t>			Olay				</a:t>
            </a:r>
            <a:endParaRPr lang="tr-TR" sz="3600" b="1" dirty="0"/>
          </a:p>
          <a:p>
            <a:pPr marL="0" indent="0">
              <a:buNone/>
            </a:pPr>
            <a:r>
              <a:rPr lang="tr-TR" b="1" dirty="0" smtClean="0"/>
              <a:t>1982-1995 </a:t>
            </a:r>
            <a:r>
              <a:rPr lang="tr-TR" b="1" dirty="0"/>
              <a:t>	</a:t>
            </a:r>
            <a:r>
              <a:rPr lang="tr-TR" b="1" dirty="0" smtClean="0"/>
              <a:t>Psikolojik </a:t>
            </a:r>
            <a:r>
              <a:rPr lang="tr-TR" b="1" dirty="0"/>
              <a:t>Danışmada lisans programlarını </a:t>
            </a:r>
            <a:r>
              <a:rPr lang="tr-TR" b="1" dirty="0" smtClean="0"/>
              <a:t>				oluşturulması</a:t>
            </a:r>
            <a:endParaRPr lang="tr-TR" sz="4400" dirty="0"/>
          </a:p>
          <a:p>
            <a:pPr marL="0" indent="0">
              <a:buNone/>
            </a:pPr>
            <a:r>
              <a:rPr lang="tr-TR" dirty="0"/>
              <a:t>1982	</a:t>
            </a:r>
            <a:r>
              <a:rPr lang="tr-TR" dirty="0" smtClean="0"/>
              <a:t>	YÖK </a:t>
            </a:r>
            <a:r>
              <a:rPr lang="tr-TR" dirty="0"/>
              <a:t>aracılığı ile dört yıllık lisans programlarını </a:t>
            </a:r>
            <a:r>
              <a:rPr lang="tr-TR" dirty="0" smtClean="0"/>
              <a:t>				açılmasında </a:t>
            </a:r>
            <a:r>
              <a:rPr lang="tr-TR" dirty="0"/>
              <a:t>artış yaşandı. Lisans üstü düzeyde </a:t>
            </a:r>
            <a:r>
              <a:rPr lang="tr-TR" dirty="0" smtClean="0"/>
              <a:t>				derece </a:t>
            </a:r>
            <a:r>
              <a:rPr lang="tr-TR" dirty="0"/>
              <a:t>veren programlar da arttı. </a:t>
            </a:r>
            <a:endParaRPr lang="tr-TR" sz="4400" dirty="0"/>
          </a:p>
          <a:p>
            <a:pPr marL="0" indent="0">
              <a:buNone/>
            </a:pPr>
            <a:r>
              <a:rPr lang="tr-TR" dirty="0" smtClean="0"/>
              <a:t>1983</a:t>
            </a:r>
            <a:r>
              <a:rPr lang="tr-TR" dirty="0"/>
              <a:t>		</a:t>
            </a:r>
            <a:r>
              <a:rPr lang="tr-TR" dirty="0" smtClean="0"/>
              <a:t>Milli </a:t>
            </a:r>
            <a:r>
              <a:rPr lang="tr-TR" dirty="0"/>
              <a:t>Eğitim Temel Yasası güncelleştirildi.</a:t>
            </a:r>
            <a:endParaRPr lang="tr-TR" sz="4400" dirty="0"/>
          </a:p>
          <a:p>
            <a:pPr marL="0" indent="0">
              <a:buNone/>
            </a:pPr>
            <a:r>
              <a:rPr lang="tr-TR" dirty="0" smtClean="0"/>
              <a:t>1984		Yeni </a:t>
            </a:r>
            <a:r>
              <a:rPr lang="tr-TR" dirty="0"/>
              <a:t>Yüksek Öğretim Yasası gereği her </a:t>
            </a:r>
            <a:r>
              <a:rPr lang="tr-TR" dirty="0" smtClean="0"/>
              <a:t>üniversitede 			psikolojik danışma </a:t>
            </a:r>
            <a:r>
              <a:rPr lang="tr-TR" dirty="0"/>
              <a:t>ve rehberlik </a:t>
            </a:r>
            <a:r>
              <a:rPr lang="tr-TR" dirty="0" smtClean="0"/>
              <a:t>merkezlerini </a:t>
            </a:r>
            <a:r>
              <a:rPr lang="tr-TR" dirty="0"/>
              <a:t>kurulması </a:t>
            </a:r>
            <a:r>
              <a:rPr lang="tr-TR" dirty="0" smtClean="0"/>
              <a:t>			zorunlu oldu.</a:t>
            </a:r>
          </a:p>
          <a:p>
            <a:pPr marL="514350" indent="-514350">
              <a:buAutoNum type="arabicPlain" startAt="1989"/>
            </a:pPr>
            <a:r>
              <a:rPr lang="tr-TR" dirty="0" smtClean="0"/>
              <a:t>    		Psikolojik </a:t>
            </a:r>
            <a:r>
              <a:rPr lang="tr-TR" dirty="0"/>
              <a:t>Danışma ve Rehberlik Derneği </a:t>
            </a:r>
            <a:r>
              <a:rPr lang="tr-TR" dirty="0" smtClean="0"/>
              <a:t>kuruldu.</a:t>
            </a:r>
            <a:endParaRPr lang="tr-TR" sz="4400" dirty="0"/>
          </a:p>
          <a:p>
            <a:pPr marL="0" indent="0">
              <a:buNone/>
            </a:pPr>
            <a:r>
              <a:rPr lang="tr-TR" dirty="0" smtClean="0"/>
              <a:t>1990</a:t>
            </a:r>
            <a:r>
              <a:rPr lang="tr-TR" dirty="0"/>
              <a:t>		Psikolojik Danışma ve Rehberlik Dergisi yayına başladı</a:t>
            </a:r>
            <a:endParaRPr lang="tr-TR" sz="4400" dirty="0"/>
          </a:p>
          <a:p>
            <a:pPr marL="0" indent="0">
              <a:buNone/>
            </a:pPr>
            <a:r>
              <a:rPr lang="tr-TR" dirty="0"/>
              <a:t>1991	</a:t>
            </a:r>
            <a:r>
              <a:rPr lang="tr-TR" dirty="0" smtClean="0"/>
              <a:t>	İki </a:t>
            </a:r>
            <a:r>
              <a:rPr lang="tr-TR" dirty="0"/>
              <a:t>yılda bir gerçekleştirilen Ulusal Psikolojik Danışma ve </a:t>
            </a:r>
            <a:r>
              <a:rPr lang="tr-TR" dirty="0" smtClean="0"/>
              <a:t>			Rehberlik </a:t>
            </a:r>
            <a:r>
              <a:rPr lang="tr-TR" dirty="0"/>
              <a:t>Kongrelerinin ilki </a:t>
            </a:r>
            <a:r>
              <a:rPr lang="tr-TR" dirty="0" smtClean="0"/>
              <a:t>gerçekleştirildi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981083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55172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Tarih</a:t>
            </a:r>
            <a:r>
              <a:rPr lang="tr-TR" u="sng" dirty="0"/>
              <a:t>			Olay					</a:t>
            </a:r>
            <a:endParaRPr lang="tr-TR" u="sng" dirty="0" smtClean="0"/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r>
              <a:rPr lang="tr-TR" b="1" dirty="0" smtClean="0"/>
              <a:t>1995- </a:t>
            </a:r>
            <a:r>
              <a:rPr lang="tr-TR" b="1" dirty="0"/>
              <a:t>günümüze	</a:t>
            </a:r>
            <a:r>
              <a:rPr lang="tr-TR" b="1" dirty="0" smtClean="0"/>
              <a:t>	Okullara </a:t>
            </a:r>
            <a:r>
              <a:rPr lang="tr-TR" b="1" dirty="0"/>
              <a:t>psikolojik danışman atanması ve standartlaşma </a:t>
            </a:r>
            <a:r>
              <a:rPr lang="tr-TR" b="1" dirty="0" smtClean="0"/>
              <a:t>				ile </a:t>
            </a:r>
            <a:r>
              <a:rPr lang="tr-TR" b="1" dirty="0"/>
              <a:t>ilgili ilk yayınların </a:t>
            </a:r>
            <a:r>
              <a:rPr lang="tr-TR" b="1" dirty="0" smtClean="0"/>
              <a:t>ve </a:t>
            </a:r>
            <a:r>
              <a:rPr lang="tr-TR" b="1" dirty="0"/>
              <a:t>dernek çabalarının başlaması </a:t>
            </a:r>
            <a:endParaRPr lang="tr-TR" sz="4400" dirty="0"/>
          </a:p>
          <a:p>
            <a:pPr marL="0" lvl="0" indent="0">
              <a:buNone/>
            </a:pPr>
            <a:r>
              <a:rPr lang="tr-TR" dirty="0"/>
              <a:t> 	</a:t>
            </a:r>
            <a:r>
              <a:rPr lang="tr-TR" dirty="0" smtClean="0"/>
              <a:t>		Derneğin </a:t>
            </a:r>
            <a:r>
              <a:rPr lang="tr-TR" dirty="0"/>
              <a:t>öncülüğünde mesleki standartlar için etik </a:t>
            </a:r>
            <a:r>
              <a:rPr lang="tr-TR" dirty="0" smtClean="0"/>
              <a:t>				standartlar </a:t>
            </a:r>
            <a:r>
              <a:rPr lang="tr-TR" dirty="0"/>
              <a:t>oluşturuldu.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/>
              <a:t>	</a:t>
            </a:r>
            <a:r>
              <a:rPr lang="tr-TR" dirty="0" smtClean="0"/>
              <a:t>		Psikolojik </a:t>
            </a:r>
            <a:r>
              <a:rPr lang="tr-TR" dirty="0"/>
              <a:t>danışman eğitimi ile ilgili </a:t>
            </a:r>
            <a:r>
              <a:rPr lang="tr-TR" dirty="0" smtClean="0"/>
              <a:t>programlarda 					standardın </a:t>
            </a:r>
            <a:r>
              <a:rPr lang="tr-TR" dirty="0"/>
              <a:t>olmadığına ilişkin </a:t>
            </a:r>
            <a:r>
              <a:rPr lang="tr-TR" dirty="0" smtClean="0"/>
              <a:t>ilk </a:t>
            </a:r>
            <a:r>
              <a:rPr lang="tr-TR" dirty="0"/>
              <a:t>araştırma </a:t>
            </a:r>
            <a:r>
              <a:rPr lang="tr-TR" dirty="0" smtClean="0"/>
              <a:t>yayınlandı</a:t>
            </a:r>
            <a:r>
              <a:rPr lang="tr-TR" dirty="0"/>
              <a:t>. </a:t>
            </a:r>
            <a:r>
              <a:rPr lang="tr-TR" dirty="0" smtClean="0"/>
              <a:t>				</a:t>
            </a:r>
            <a:r>
              <a:rPr lang="tr-TR" dirty="0" err="1" smtClean="0"/>
              <a:t>Onbeşinci</a:t>
            </a:r>
            <a:r>
              <a:rPr lang="tr-TR" dirty="0" smtClean="0"/>
              <a:t> </a:t>
            </a:r>
            <a:r>
              <a:rPr lang="tr-TR" dirty="0"/>
              <a:t>Milli Eğitim </a:t>
            </a:r>
            <a:r>
              <a:rPr lang="tr-TR" dirty="0" err="1"/>
              <a:t>Şur’asında</a:t>
            </a:r>
            <a:r>
              <a:rPr lang="tr-TR" dirty="0"/>
              <a:t> temel eğitimde </a:t>
            </a:r>
            <a:r>
              <a:rPr lang="tr-TR" dirty="0" smtClean="0"/>
              <a:t>					rehberliğin </a:t>
            </a:r>
            <a:r>
              <a:rPr lang="tr-TR" dirty="0"/>
              <a:t>önemi vurgulandı. </a:t>
            </a:r>
            <a:endParaRPr lang="tr-TR" sz="4400" dirty="0"/>
          </a:p>
          <a:p>
            <a:pPr marL="0" lvl="0" indent="0">
              <a:buNone/>
            </a:pPr>
            <a:r>
              <a:rPr lang="tr-TR" sz="4400" dirty="0" smtClean="0"/>
              <a:t>1996		</a:t>
            </a:r>
            <a:r>
              <a:rPr lang="tr-TR" dirty="0" smtClean="0"/>
              <a:t> 	YÖK </a:t>
            </a:r>
            <a:r>
              <a:rPr lang="tr-TR" dirty="0"/>
              <a:t>ile Dünya Bankası işbirliği ile danışman eğitimi </a:t>
            </a:r>
            <a:r>
              <a:rPr lang="tr-TR" dirty="0" smtClean="0"/>
              <a:t>				programlarının </a:t>
            </a:r>
            <a:r>
              <a:rPr lang="tr-TR" dirty="0"/>
              <a:t>yeniden </a:t>
            </a:r>
            <a:r>
              <a:rPr lang="tr-TR" dirty="0" smtClean="0"/>
              <a:t>yapılandırılmasına </a:t>
            </a:r>
            <a:r>
              <a:rPr lang="tr-TR" dirty="0"/>
              <a:t>yönelik bir çaba </a:t>
            </a:r>
            <a:r>
              <a:rPr lang="tr-TR" dirty="0" smtClean="0"/>
              <a:t>				başladıysa </a:t>
            </a:r>
            <a:r>
              <a:rPr lang="tr-TR" dirty="0"/>
              <a:t>da fazla destek görmedi. Psikolojik </a:t>
            </a:r>
            <a:r>
              <a:rPr lang="tr-TR" dirty="0" smtClean="0"/>
              <a:t>Bülteni 				yayınlanmaya başlandı</a:t>
            </a:r>
          </a:p>
          <a:p>
            <a:pPr marL="0" lvl="0" indent="0">
              <a:buNone/>
            </a:pPr>
            <a:r>
              <a:rPr lang="tr-TR" dirty="0" smtClean="0"/>
              <a:t>1997			Hükümet</a:t>
            </a:r>
            <a:r>
              <a:rPr lang="tr-TR" dirty="0"/>
              <a:t>, zorunlu olan temel eğitim süresini 5 yıldan 8 yıla </a:t>
            </a:r>
            <a:r>
              <a:rPr lang="tr-TR" dirty="0" smtClean="0"/>
              <a:t>			çıkarttı</a:t>
            </a:r>
            <a:r>
              <a:rPr lang="tr-TR" dirty="0"/>
              <a:t>. </a:t>
            </a:r>
            <a:endParaRPr lang="tr-TR" sz="3600" dirty="0"/>
          </a:p>
          <a:p>
            <a:pPr marL="0" indent="0">
              <a:buNone/>
            </a:pPr>
            <a:r>
              <a:rPr lang="tr-TR" dirty="0"/>
              <a:t>2000	</a:t>
            </a:r>
            <a:r>
              <a:rPr lang="tr-TR" dirty="0" smtClean="0"/>
              <a:t>		Çukurova </a:t>
            </a:r>
            <a:r>
              <a:rPr lang="tr-TR" dirty="0"/>
              <a:t>Üniversitesince düzenlenen PDR Anabilim Dalları </a:t>
            </a:r>
            <a:r>
              <a:rPr lang="tr-TR" dirty="0" smtClean="0"/>
              <a:t>				başkan </a:t>
            </a:r>
            <a:r>
              <a:rPr lang="tr-TR" dirty="0"/>
              <a:t>ve başkan yardımcılarının </a:t>
            </a:r>
            <a:r>
              <a:rPr lang="tr-TR" dirty="0" smtClean="0"/>
              <a:t>katıldığı </a:t>
            </a:r>
            <a:r>
              <a:rPr lang="tr-TR" dirty="0"/>
              <a:t>toplantıda lisans </a:t>
            </a:r>
            <a:r>
              <a:rPr lang="tr-TR" dirty="0" smtClean="0"/>
              <a:t>				programlarının </a:t>
            </a:r>
            <a:r>
              <a:rPr lang="tr-TR" dirty="0"/>
              <a:t>yeniden yapılandırılması üzerine tartışma </a:t>
            </a:r>
            <a:r>
              <a:rPr lang="tr-TR" dirty="0" smtClean="0"/>
              <a:t>				başlatıldı.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896115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713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Tarih</a:t>
            </a:r>
            <a:r>
              <a:rPr lang="tr-TR" u="sng" dirty="0"/>
              <a:t>			Olay					</a:t>
            </a:r>
            <a:endParaRPr lang="tr-TR" u="sng" dirty="0" smtClean="0"/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r>
              <a:rPr lang="tr-TR" dirty="0" smtClean="0"/>
              <a:t>2001		MEB Rehberlik ve Psikolojik Danışma Hizmetleri 				yönetmeliği güncelleştirildi. Altıncı PDR Kongresinde 			danışman eğitimin gözden geçirilmesinin ve 				programlarda yeni yapılanmanın gereği üzerine 				kongreler düzeyinde tartışmalar başladı. </a:t>
            </a:r>
            <a:endParaRPr lang="tr-TR" sz="4400" dirty="0" smtClean="0"/>
          </a:p>
          <a:p>
            <a:pPr marL="0" lvl="0" indent="0">
              <a:buNone/>
            </a:pPr>
            <a:r>
              <a:rPr lang="tr-TR" dirty="0"/>
              <a:t>	</a:t>
            </a:r>
            <a:r>
              <a:rPr lang="tr-TR" dirty="0" smtClean="0"/>
              <a:t>	Dernek bünyesinde meslek odası olma çalışmaları için 			komisyon kuruldu.</a:t>
            </a:r>
            <a:endParaRPr lang="tr-TR" sz="4400" dirty="0" smtClean="0"/>
          </a:p>
          <a:p>
            <a:pPr marL="0" indent="0">
              <a:buNone/>
            </a:pPr>
            <a:r>
              <a:rPr lang="tr-TR" dirty="0" smtClean="0"/>
              <a:t>		Selçuk Üniversitesi’nde ikinci kez PDR Anabilim Dalları 			başkan 	ve başkan yardımcılarının katıldığı bir toplantı 			düzenlenerek 	PDR lisans programlarının yeniden 			düzenlenmesi ile ilgili bir taslak üzerinde tartışıldı.</a:t>
            </a:r>
          </a:p>
          <a:p>
            <a:pPr marL="0" indent="0">
              <a:buNone/>
            </a:pPr>
            <a:r>
              <a:rPr lang="tr-TR" dirty="0" smtClean="0"/>
              <a:t>2003		Kongrelere uluslararası   konuk gelmeye başladı</a:t>
            </a:r>
          </a:p>
          <a:p>
            <a:pPr marL="0" indent="0">
              <a:buNone/>
            </a:pPr>
            <a:r>
              <a:rPr lang="tr-TR" dirty="0" smtClean="0"/>
              <a:t>2012   	 	Zorunlu olan temel eğitim süresi 8 yıldan 12 yıla çıkarttı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092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Tarih</a:t>
            </a:r>
            <a:r>
              <a:rPr lang="tr-TR" u="sng" dirty="0"/>
              <a:t>			Olay					</a:t>
            </a:r>
            <a:endParaRPr lang="tr-TR" u="sng" dirty="0" smtClean="0"/>
          </a:p>
          <a:p>
            <a:pPr marL="514350" indent="-514350">
              <a:buAutoNum type="arabicPlain" startAt="2004"/>
            </a:pPr>
            <a:r>
              <a:rPr lang="tr-TR" dirty="0" smtClean="0"/>
              <a:t>    	III</a:t>
            </a:r>
            <a:r>
              <a:rPr lang="tr-TR" dirty="0"/>
              <a:t>. </a:t>
            </a:r>
            <a:r>
              <a:rPr lang="tr-TR" dirty="0" smtClean="0"/>
              <a:t>PDR </a:t>
            </a:r>
            <a:r>
              <a:rPr lang="tr-TR" dirty="0"/>
              <a:t>Anabilim </a:t>
            </a:r>
            <a:r>
              <a:rPr lang="tr-TR" dirty="0" smtClean="0"/>
              <a:t>Dalları Toplantısı’nda</a:t>
            </a:r>
            <a:r>
              <a:rPr lang="tr-TR" dirty="0"/>
              <a:t>, </a:t>
            </a:r>
            <a:r>
              <a:rPr lang="tr-TR" dirty="0" smtClean="0"/>
              <a:t>		kurul</a:t>
            </a:r>
            <a:r>
              <a:rPr lang="tr-TR" dirty="0"/>
              <a:t>, ortak bir </a:t>
            </a:r>
            <a:r>
              <a:rPr lang="tr-TR" dirty="0" smtClean="0"/>
              <a:t>PDR	Programında 			olması </a:t>
            </a:r>
            <a:r>
              <a:rPr lang="tr-TR" dirty="0"/>
              <a:t>gereken zorunlu </a:t>
            </a:r>
            <a:r>
              <a:rPr lang="tr-TR" dirty="0" smtClean="0"/>
              <a:t>ve </a:t>
            </a:r>
            <a:r>
              <a:rPr lang="tr-TR" dirty="0"/>
              <a:t>seçimlik </a:t>
            </a:r>
            <a:r>
              <a:rPr lang="tr-TR" dirty="0" smtClean="0"/>
              <a:t>			dersleri tartıştı</a:t>
            </a:r>
          </a:p>
          <a:p>
            <a:pPr marL="0" indent="0">
              <a:buNone/>
            </a:pPr>
            <a:r>
              <a:rPr lang="tr-TR" dirty="0" smtClean="0"/>
              <a:t>2007		YÖK standart PDR Programını 				yasalaştırdı!!</a:t>
            </a:r>
          </a:p>
          <a:p>
            <a:pPr marL="0" indent="0">
              <a:buNone/>
            </a:pPr>
            <a:r>
              <a:rPr lang="tr-TR" dirty="0" smtClean="0"/>
              <a:t>2012   	 Zorunlu olan temel eğitim süresi 8 			yıldan 12 yıla çıkarttı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6958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Ayrı </a:t>
            </a:r>
            <a:r>
              <a:rPr lang="tr-TR" smtClean="0"/>
              <a:t>bir kaynak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pdr.org.tr/upload/pdralaninintarihcesi.pdf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65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218690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0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/>
              <a:t>1900’den günümüze 20 yıllık aralarla psikolojik danışmanlığın büyüme çizgisi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7525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sz="4500" b="1" u="sng" dirty="0"/>
              <a:t>20 yıllık </a:t>
            </a:r>
            <a:r>
              <a:rPr lang="tr-TR" sz="4500" b="1" u="sng" dirty="0" smtClean="0"/>
              <a:t>	ortamlar (</a:t>
            </a:r>
            <a:r>
              <a:rPr lang="tr-TR" sz="4500" b="1" u="sng" dirty="0" err="1"/>
              <a:t>settings</a:t>
            </a:r>
            <a:r>
              <a:rPr lang="tr-TR" sz="4500" b="1" u="sng" dirty="0" smtClean="0"/>
              <a:t>)</a:t>
            </a:r>
            <a:r>
              <a:rPr lang="tr-TR" sz="4500" b="1" u="sng" dirty="0"/>
              <a:t>	danışanlar	</a:t>
            </a:r>
            <a:r>
              <a:rPr lang="tr-TR" sz="4500" b="1" u="sng" dirty="0" smtClean="0"/>
              <a:t>	amaçlar</a:t>
            </a:r>
            <a:endParaRPr lang="tr-TR" sz="4500" b="1" dirty="0"/>
          </a:p>
          <a:p>
            <a:pPr marL="0" indent="0">
              <a:buNone/>
            </a:pPr>
            <a:r>
              <a:rPr lang="tr-TR" sz="4500" dirty="0"/>
              <a:t> </a:t>
            </a:r>
          </a:p>
          <a:p>
            <a:pPr marL="0" indent="0">
              <a:buNone/>
            </a:pPr>
            <a:r>
              <a:rPr lang="tr-TR" sz="3800" dirty="0" smtClean="0"/>
              <a:t>1900’lar</a:t>
            </a:r>
            <a:r>
              <a:rPr lang="tr-TR" sz="3800" dirty="0"/>
              <a:t>	</a:t>
            </a:r>
            <a:r>
              <a:rPr lang="tr-TR" sz="3800" dirty="0" smtClean="0"/>
              <a:t>	liseler </a:t>
            </a:r>
            <a:r>
              <a:rPr lang="tr-TR" sz="3800" dirty="0"/>
              <a:t>ve evler	</a:t>
            </a:r>
            <a:r>
              <a:rPr lang="tr-TR" sz="3800" dirty="0" smtClean="0"/>
              <a:t>	</a:t>
            </a:r>
            <a:r>
              <a:rPr lang="tr-TR" sz="3800" dirty="0" smtClean="0"/>
              <a:t>okulu </a:t>
            </a:r>
            <a:r>
              <a:rPr lang="tr-TR" sz="3800" dirty="0"/>
              <a:t>terk eden		mesleki</a:t>
            </a:r>
          </a:p>
          <a:p>
            <a:pPr marL="0" indent="0">
              <a:buNone/>
            </a:pPr>
            <a:r>
              <a:rPr lang="tr-TR" sz="3800" dirty="0"/>
              <a:t>				</a:t>
            </a:r>
            <a:r>
              <a:rPr lang="tr-TR" sz="3800" dirty="0" smtClean="0"/>
              <a:t>	gençler</a:t>
            </a:r>
            <a:endParaRPr lang="tr-TR" sz="3800" dirty="0"/>
          </a:p>
          <a:p>
            <a:pPr marL="0" indent="0">
              <a:buNone/>
            </a:pPr>
            <a:r>
              <a:rPr lang="tr-TR" sz="3800" dirty="0"/>
              <a:t> </a:t>
            </a:r>
          </a:p>
          <a:p>
            <a:pPr marL="0" indent="0">
              <a:buNone/>
            </a:pPr>
            <a:r>
              <a:rPr lang="tr-TR" sz="3800" dirty="0" smtClean="0"/>
              <a:t>1920’ler	</a:t>
            </a:r>
            <a:r>
              <a:rPr lang="tr-TR" sz="3800" dirty="0"/>
              <a:t>	</a:t>
            </a:r>
            <a:r>
              <a:rPr lang="tr-TR" sz="3800" dirty="0" smtClean="0"/>
              <a:t>liseler</a:t>
            </a:r>
            <a:r>
              <a:rPr lang="tr-TR" sz="3800" dirty="0"/>
              <a:t>, üniversiteler, iş	</a:t>
            </a:r>
            <a:r>
              <a:rPr lang="tr-TR" sz="3800" dirty="0" smtClean="0"/>
              <a:t>okul </a:t>
            </a:r>
            <a:r>
              <a:rPr lang="tr-TR" sz="3800" dirty="0"/>
              <a:t>terk edenler,		mesleki, </a:t>
            </a:r>
          </a:p>
          <a:p>
            <a:pPr marL="0" indent="0">
              <a:buNone/>
            </a:pPr>
            <a:r>
              <a:rPr lang="tr-TR" sz="3800" dirty="0"/>
              <a:t>	</a:t>
            </a:r>
            <a:r>
              <a:rPr lang="tr-TR" sz="3800" dirty="0" smtClean="0"/>
              <a:t>	hizmetleri</a:t>
            </a:r>
            <a:r>
              <a:rPr lang="tr-TR" sz="3800" dirty="0"/>
              <a:t>		</a:t>
            </a:r>
            <a:r>
              <a:rPr lang="tr-TR" sz="3800" dirty="0" smtClean="0"/>
              <a:t>üniversite </a:t>
            </a:r>
            <a:r>
              <a:rPr lang="tr-TR" sz="3800" dirty="0"/>
              <a:t>mezunları,	</a:t>
            </a:r>
            <a:r>
              <a:rPr lang="tr-TR" sz="3800" dirty="0" smtClean="0"/>
              <a:t>eğitsel</a:t>
            </a:r>
            <a:r>
              <a:rPr lang="tr-TR" sz="3800" dirty="0"/>
              <a:t>				</a:t>
            </a:r>
            <a:r>
              <a:rPr lang="tr-TR" sz="3800" dirty="0" smtClean="0"/>
              <a:t>		iş </a:t>
            </a:r>
            <a:r>
              <a:rPr lang="tr-TR" sz="3800" dirty="0" smtClean="0"/>
              <a:t>arayanlar</a:t>
            </a:r>
            <a:r>
              <a:rPr lang="tr-TR" sz="3800" dirty="0"/>
              <a:t> </a:t>
            </a:r>
            <a:endParaRPr lang="tr-TR" sz="3800" dirty="0" smtClean="0"/>
          </a:p>
          <a:p>
            <a:pPr marL="0" indent="0">
              <a:buNone/>
            </a:pPr>
            <a:endParaRPr lang="tr-TR" sz="3800" dirty="0"/>
          </a:p>
          <a:p>
            <a:pPr marL="0" indent="0">
              <a:buNone/>
            </a:pPr>
            <a:r>
              <a:rPr lang="tr-TR" sz="3800" dirty="0"/>
              <a:t>1940’lar	</a:t>
            </a:r>
            <a:r>
              <a:rPr lang="tr-TR" sz="3800" dirty="0" smtClean="0"/>
              <a:t>	liseler</a:t>
            </a:r>
            <a:r>
              <a:rPr lang="tr-TR" sz="3800" dirty="0"/>
              <a:t>, rehabilitasyon 	</a:t>
            </a:r>
            <a:r>
              <a:rPr lang="tr-TR" sz="3800" dirty="0" smtClean="0"/>
              <a:t>çocuklar</a:t>
            </a:r>
            <a:r>
              <a:rPr lang="tr-TR" sz="3800" dirty="0"/>
              <a:t>, gençler,		mesleki,</a:t>
            </a:r>
          </a:p>
          <a:p>
            <a:pPr marL="0" indent="0">
              <a:buNone/>
            </a:pPr>
            <a:r>
              <a:rPr lang="tr-TR" sz="3800" dirty="0"/>
              <a:t>	</a:t>
            </a:r>
            <a:r>
              <a:rPr lang="tr-TR" sz="3800" dirty="0" smtClean="0"/>
              <a:t>	merkezleri</a:t>
            </a:r>
            <a:r>
              <a:rPr lang="tr-TR" sz="3800" dirty="0"/>
              <a:t>, gazileri yönelik	</a:t>
            </a:r>
            <a:r>
              <a:rPr lang="tr-TR" sz="3800" dirty="0" smtClean="0"/>
              <a:t>genç </a:t>
            </a:r>
            <a:r>
              <a:rPr lang="tr-TR" sz="3800" dirty="0"/>
              <a:t>yetişkinler,		eğitsel,</a:t>
            </a:r>
          </a:p>
          <a:p>
            <a:pPr marL="0" indent="0">
              <a:buNone/>
            </a:pPr>
            <a:r>
              <a:rPr lang="tr-TR" sz="3800" dirty="0" smtClean="0"/>
              <a:t>	</a:t>
            </a:r>
            <a:r>
              <a:rPr lang="tr-TR" sz="3800" dirty="0" smtClean="0"/>
              <a:t>	çalışmalar</a:t>
            </a:r>
            <a:r>
              <a:rPr lang="tr-TR" sz="3800" dirty="0" smtClean="0"/>
              <a:t>, iş yerleri, </a:t>
            </a:r>
            <a:r>
              <a:rPr lang="tr-TR" sz="3800" dirty="0" smtClean="0"/>
              <a:t>	gaziler</a:t>
            </a:r>
            <a:r>
              <a:rPr lang="tr-TR" sz="3800" dirty="0" smtClean="0"/>
              <a:t>		</a:t>
            </a:r>
            <a:r>
              <a:rPr lang="tr-TR" sz="3800" dirty="0" smtClean="0"/>
              <a:t>	</a:t>
            </a:r>
            <a:r>
              <a:rPr lang="tr-TR" sz="3800" dirty="0" err="1" smtClean="0"/>
              <a:t>rehabilite</a:t>
            </a:r>
            <a:r>
              <a:rPr lang="tr-TR" sz="3800" dirty="0" smtClean="0"/>
              <a:t> </a:t>
            </a:r>
            <a:r>
              <a:rPr lang="tr-TR" sz="3800" dirty="0"/>
              <a:t>		</a:t>
            </a:r>
            <a:r>
              <a:rPr lang="tr-TR" sz="3800" dirty="0" smtClean="0"/>
              <a:t>üniversiteler </a:t>
            </a:r>
            <a:r>
              <a:rPr lang="tr-TR" sz="3800" dirty="0"/>
              <a:t>				</a:t>
            </a:r>
            <a:r>
              <a:rPr lang="tr-TR" sz="3800" dirty="0" smtClean="0"/>
              <a:t>	edici </a:t>
            </a:r>
            <a:r>
              <a:rPr lang="tr-TR" sz="2500" dirty="0" smtClean="0"/>
              <a:t>									 </a:t>
            </a:r>
          </a:p>
        </p:txBody>
      </p:sp>
    </p:spTree>
    <p:extLst>
      <p:ext uri="{BB962C8B-B14F-4D97-AF65-F5344CB8AC3E}">
        <p14:creationId xmlns:p14="http://schemas.microsoft.com/office/powerpoint/2010/main" val="117760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58964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tr-TR" sz="4400" b="1" u="sng" dirty="0"/>
              <a:t>20 yıllık </a:t>
            </a:r>
            <a:r>
              <a:rPr lang="tr-TR" sz="4400" b="1" u="sng" dirty="0"/>
              <a:t>	</a:t>
            </a:r>
            <a:r>
              <a:rPr lang="tr-TR" sz="4400" b="1" u="sng" dirty="0"/>
              <a:t>	</a:t>
            </a:r>
            <a:r>
              <a:rPr lang="tr-TR" sz="4400" b="1" u="sng" dirty="0" smtClean="0"/>
              <a:t>ortamlar (</a:t>
            </a:r>
            <a:r>
              <a:rPr lang="tr-TR" sz="4400" b="1" u="sng" dirty="0" err="1"/>
              <a:t>settings</a:t>
            </a:r>
            <a:r>
              <a:rPr lang="tr-TR" sz="4400" b="1" u="sng" dirty="0"/>
              <a:t>)		danışanlar		</a:t>
            </a:r>
            <a:r>
              <a:rPr lang="tr-TR" sz="4400" b="1" u="sng" dirty="0" smtClean="0"/>
              <a:t>amaçlar</a:t>
            </a:r>
            <a:endParaRPr lang="tr-TR" sz="4400" b="1" dirty="0"/>
          </a:p>
          <a:p>
            <a:pPr marL="0" indent="0">
              <a:buNone/>
            </a:pPr>
            <a:endParaRPr lang="tr-TR" sz="4400" dirty="0" smtClean="0"/>
          </a:p>
          <a:p>
            <a:pPr marL="0" indent="0">
              <a:buNone/>
            </a:pPr>
            <a:r>
              <a:rPr lang="tr-TR" sz="4400" dirty="0" smtClean="0"/>
              <a:t>1960’lar</a:t>
            </a:r>
            <a:r>
              <a:rPr lang="tr-TR" sz="4400" dirty="0"/>
              <a:t>		ilk ve orta okullar, liseler, 		kadınlar, azınlıklar	gelişimsel,</a:t>
            </a:r>
          </a:p>
          <a:p>
            <a:pPr marL="0" indent="0">
              <a:buNone/>
            </a:pPr>
            <a:r>
              <a:rPr lang="tr-TR" sz="4400" dirty="0" smtClean="0"/>
              <a:t>		üniversiteler</a:t>
            </a:r>
            <a:r>
              <a:rPr lang="tr-TR" sz="4400" dirty="0"/>
              <a:t>, rehabilitasyon 	</a:t>
            </a:r>
            <a:r>
              <a:rPr lang="tr-TR" sz="4400" dirty="0" smtClean="0"/>
              <a:t>dahil </a:t>
            </a:r>
            <a:r>
              <a:rPr lang="tr-TR" sz="4400" dirty="0"/>
              <a:t>her yaş		ve çare bulucu</a:t>
            </a:r>
          </a:p>
          <a:p>
            <a:pPr marL="0" indent="0">
              <a:buNone/>
            </a:pPr>
            <a:r>
              <a:rPr lang="tr-TR" sz="4400" dirty="0" smtClean="0"/>
              <a:t>		merkezleri</a:t>
            </a:r>
            <a:r>
              <a:rPr lang="tr-TR" sz="4400" dirty="0"/>
              <a:t>, aile ortamları, </a:t>
            </a:r>
          </a:p>
          <a:p>
            <a:pPr marL="0" indent="0">
              <a:buNone/>
            </a:pPr>
            <a:r>
              <a:rPr lang="tr-TR" sz="4400" dirty="0" smtClean="0"/>
              <a:t>		alkol </a:t>
            </a:r>
            <a:r>
              <a:rPr lang="tr-TR" sz="4400" dirty="0"/>
              <a:t>ve madde kullananlara </a:t>
            </a:r>
          </a:p>
          <a:p>
            <a:pPr marL="0" indent="0">
              <a:buNone/>
            </a:pPr>
            <a:r>
              <a:rPr lang="tr-TR" sz="4400" dirty="0" smtClean="0"/>
              <a:t>		yönelik </a:t>
            </a:r>
            <a:r>
              <a:rPr lang="tr-TR" sz="4400" dirty="0"/>
              <a:t>tedavi merkezleri</a:t>
            </a:r>
          </a:p>
          <a:p>
            <a:pPr marL="0" indent="0">
              <a:buNone/>
            </a:pPr>
            <a:r>
              <a:rPr lang="tr-TR" sz="4400" dirty="0"/>
              <a:t> </a:t>
            </a:r>
          </a:p>
          <a:p>
            <a:pPr marL="0" indent="0">
              <a:buNone/>
            </a:pPr>
            <a:r>
              <a:rPr lang="tr-TR" sz="4400" dirty="0"/>
              <a:t>1980’ler		ilk ve orta okullar, liseler, 		kadınlar, azınlıklar	gelişimsel,</a:t>
            </a:r>
          </a:p>
          <a:p>
            <a:pPr marL="0" indent="0">
              <a:buNone/>
            </a:pPr>
            <a:r>
              <a:rPr lang="tr-TR" sz="4400" dirty="0" smtClean="0"/>
              <a:t>		üniversiteler</a:t>
            </a:r>
            <a:r>
              <a:rPr lang="tr-TR" sz="4400" dirty="0"/>
              <a:t>, rehabilitasyon 	</a:t>
            </a:r>
            <a:r>
              <a:rPr lang="tr-TR" sz="4400" dirty="0" smtClean="0"/>
              <a:t>dahil </a:t>
            </a:r>
            <a:r>
              <a:rPr lang="tr-TR" sz="4400" dirty="0"/>
              <a:t>her yaş		çare bulucu,</a:t>
            </a:r>
          </a:p>
          <a:p>
            <a:pPr marL="0" indent="0">
              <a:buNone/>
            </a:pPr>
            <a:r>
              <a:rPr lang="tr-TR" sz="4400" dirty="0" smtClean="0"/>
              <a:t>		merkezleri</a:t>
            </a:r>
            <a:r>
              <a:rPr lang="tr-TR" sz="4400" dirty="0"/>
              <a:t>, aile ortamları, 			</a:t>
            </a:r>
            <a:r>
              <a:rPr lang="tr-TR" sz="4400" dirty="0" smtClean="0"/>
              <a:t>önleyici</a:t>
            </a:r>
            <a:r>
              <a:rPr lang="tr-TR" sz="4400" dirty="0" smtClean="0"/>
              <a:t>			</a:t>
            </a:r>
            <a:r>
              <a:rPr lang="tr-TR" sz="4400" dirty="0" smtClean="0"/>
              <a:t>	alkol </a:t>
            </a:r>
            <a:r>
              <a:rPr lang="tr-TR" sz="4400" dirty="0"/>
              <a:t>ve madde </a:t>
            </a:r>
          </a:p>
          <a:p>
            <a:pPr marL="0" indent="0">
              <a:buNone/>
            </a:pPr>
            <a:r>
              <a:rPr lang="tr-TR" sz="4400" dirty="0" smtClean="0"/>
              <a:t>		kullananlara </a:t>
            </a:r>
            <a:r>
              <a:rPr lang="tr-TR" sz="4400" dirty="0"/>
              <a:t>yönelik tedavi</a:t>
            </a:r>
          </a:p>
          <a:p>
            <a:pPr marL="0" indent="0">
              <a:buNone/>
            </a:pPr>
            <a:r>
              <a:rPr lang="tr-TR" sz="4400" dirty="0" smtClean="0"/>
              <a:t>		merkezleri</a:t>
            </a:r>
            <a:r>
              <a:rPr lang="tr-TR" sz="4400" dirty="0"/>
              <a:t>, iş yerleri </a:t>
            </a:r>
          </a:p>
          <a:p>
            <a:pPr marL="0" indent="0">
              <a:buNone/>
            </a:pPr>
            <a:r>
              <a:rPr lang="tr-TR" sz="4400" dirty="0"/>
              <a:t> </a:t>
            </a:r>
          </a:p>
          <a:p>
            <a:pPr marL="0" indent="0">
              <a:buNone/>
            </a:pPr>
            <a:r>
              <a:rPr lang="tr-TR" sz="4400" dirty="0"/>
              <a:t>2000’ler		ilk ve orta okullar, liseler, 		kadınlar, azınlıklar	gelişimsel,</a:t>
            </a:r>
          </a:p>
          <a:p>
            <a:pPr marL="0" indent="0">
              <a:buNone/>
            </a:pPr>
            <a:r>
              <a:rPr lang="tr-TR" sz="4400" dirty="0" smtClean="0"/>
              <a:t>		üniversiteler</a:t>
            </a:r>
            <a:r>
              <a:rPr lang="tr-TR" sz="4400" dirty="0"/>
              <a:t>, rehabilitasyon 	</a:t>
            </a:r>
            <a:r>
              <a:rPr lang="tr-TR" sz="4400" dirty="0" smtClean="0"/>
              <a:t>dahil </a:t>
            </a:r>
            <a:r>
              <a:rPr lang="tr-TR" sz="4400" dirty="0"/>
              <a:t>her yaş		çare bulucu,</a:t>
            </a:r>
          </a:p>
          <a:p>
            <a:pPr marL="0" indent="0">
              <a:buNone/>
            </a:pPr>
            <a:r>
              <a:rPr lang="tr-TR" sz="4400" dirty="0" smtClean="0"/>
              <a:t>		merkezleri</a:t>
            </a:r>
            <a:r>
              <a:rPr lang="tr-TR" sz="4400" dirty="0"/>
              <a:t>, aile ortamları, 			</a:t>
            </a:r>
            <a:r>
              <a:rPr lang="tr-TR" sz="4400" dirty="0" smtClean="0"/>
              <a:t>önleyici</a:t>
            </a:r>
            <a:endParaRPr lang="tr-TR" sz="4400" dirty="0"/>
          </a:p>
          <a:p>
            <a:pPr marL="0" indent="0">
              <a:buNone/>
            </a:pPr>
            <a:r>
              <a:rPr lang="tr-TR" sz="4400" dirty="0" smtClean="0"/>
              <a:t>		</a:t>
            </a:r>
            <a:r>
              <a:rPr lang="tr-TR" sz="4400" dirty="0" smtClean="0"/>
              <a:t>alkol </a:t>
            </a:r>
            <a:r>
              <a:rPr lang="tr-TR" sz="4400" dirty="0"/>
              <a:t>ve madde </a:t>
            </a:r>
          </a:p>
          <a:p>
            <a:pPr marL="0" indent="0">
              <a:buNone/>
            </a:pPr>
            <a:r>
              <a:rPr lang="tr-TR" sz="4400" dirty="0" smtClean="0"/>
              <a:t>		kullananlara </a:t>
            </a:r>
            <a:r>
              <a:rPr lang="tr-TR" sz="4400" dirty="0"/>
              <a:t>yönelik tedavi</a:t>
            </a:r>
          </a:p>
          <a:p>
            <a:pPr marL="0" indent="0">
              <a:buNone/>
            </a:pPr>
            <a:r>
              <a:rPr lang="tr-TR" sz="4400" dirty="0" smtClean="0"/>
              <a:t>		merkezleri</a:t>
            </a:r>
            <a:r>
              <a:rPr lang="tr-TR" sz="4400" dirty="0"/>
              <a:t>, iş yerleri, diğer örgütler,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/>
              <a:t>	</a:t>
            </a:r>
            <a:r>
              <a:rPr lang="tr-TR" sz="4400" dirty="0" smtClean="0"/>
              <a:t>	sağlığı </a:t>
            </a:r>
            <a:r>
              <a:rPr lang="tr-TR" sz="4400" dirty="0"/>
              <a:t>korumaya dayalı kuruluşlar,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68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60648"/>
            <a:ext cx="8748464" cy="1359024"/>
          </a:xfrm>
        </p:spPr>
        <p:txBody>
          <a:bodyPr>
            <a:normAutofit/>
          </a:bodyPr>
          <a:lstStyle/>
          <a:p>
            <a:r>
              <a:rPr lang="tr-TR" sz="3200" b="1" dirty="0"/>
              <a:t>20. yüzyılda okul psikolojik danışmanlığının gelişmesindeki ilgi çekici olaylar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Tarih		Olay					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1905		</a:t>
            </a:r>
            <a:r>
              <a:rPr lang="tr-TR" dirty="0" err="1"/>
              <a:t>Binet</a:t>
            </a:r>
            <a:r>
              <a:rPr lang="tr-TR" dirty="0"/>
              <a:t> ve </a:t>
            </a:r>
            <a:r>
              <a:rPr lang="tr-TR" dirty="0" err="1"/>
              <a:t>Simon</a:t>
            </a:r>
            <a:r>
              <a:rPr lang="tr-TR" dirty="0"/>
              <a:t> Zeka Testi geliştirdi.</a:t>
            </a:r>
          </a:p>
          <a:p>
            <a:pPr marL="0" indent="0">
              <a:buNone/>
            </a:pPr>
            <a:r>
              <a:rPr lang="tr-TR" dirty="0"/>
              <a:t>1907		</a:t>
            </a:r>
            <a:r>
              <a:rPr lang="tr-TR" dirty="0" err="1"/>
              <a:t>Jesse</a:t>
            </a:r>
            <a:r>
              <a:rPr lang="tr-TR" dirty="0"/>
              <a:t> B. </a:t>
            </a:r>
            <a:r>
              <a:rPr lang="tr-TR" dirty="0" err="1"/>
              <a:t>Davis</a:t>
            </a:r>
            <a:r>
              <a:rPr lang="tr-TR" dirty="0"/>
              <a:t> </a:t>
            </a:r>
            <a:r>
              <a:rPr lang="tr-TR" dirty="0" err="1"/>
              <a:t>Michiganda</a:t>
            </a:r>
            <a:r>
              <a:rPr lang="tr-TR" dirty="0"/>
              <a:t> rehberlik saatleri başlattı.</a:t>
            </a:r>
          </a:p>
          <a:p>
            <a:pPr marL="0" indent="0">
              <a:buNone/>
            </a:pPr>
            <a:r>
              <a:rPr lang="tr-TR" dirty="0"/>
              <a:t>1908		</a:t>
            </a:r>
            <a:r>
              <a:rPr lang="tr-TR" b="1" dirty="0">
                <a:solidFill>
                  <a:srgbClr val="FF0000"/>
                </a:solidFill>
              </a:rPr>
              <a:t>Frank </a:t>
            </a:r>
            <a:r>
              <a:rPr lang="tr-TR" b="1" dirty="0" err="1">
                <a:solidFill>
                  <a:srgbClr val="FF0000"/>
                </a:solidFill>
              </a:rPr>
              <a:t>Parson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dirty="0" err="1"/>
              <a:t>Bostonda</a:t>
            </a:r>
            <a:r>
              <a:rPr lang="tr-TR" dirty="0"/>
              <a:t> Meslek bürosunu oluşturdu</a:t>
            </a:r>
          </a:p>
          <a:p>
            <a:pPr marL="0" indent="0">
              <a:buNone/>
            </a:pPr>
            <a:r>
              <a:rPr lang="tr-TR" dirty="0"/>
              <a:t>1908		</a:t>
            </a:r>
            <a:r>
              <a:rPr lang="tr-TR" dirty="0" err="1"/>
              <a:t>Cliffords</a:t>
            </a:r>
            <a:r>
              <a:rPr lang="tr-TR" dirty="0"/>
              <a:t> </a:t>
            </a:r>
            <a:r>
              <a:rPr lang="tr-TR" dirty="0" err="1"/>
              <a:t>Beers’in</a:t>
            </a:r>
            <a:r>
              <a:rPr lang="tr-TR" dirty="0"/>
              <a:t> “A </a:t>
            </a:r>
            <a:r>
              <a:rPr lang="tr-TR" dirty="0" err="1"/>
              <a:t>Mind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Found</a:t>
            </a:r>
            <a:r>
              <a:rPr lang="tr-TR" dirty="0"/>
              <a:t> </a:t>
            </a:r>
            <a:r>
              <a:rPr lang="tr-TR" dirty="0" err="1"/>
              <a:t>Itself</a:t>
            </a:r>
            <a:r>
              <a:rPr lang="tr-TR" dirty="0"/>
              <a:t>-Kendini </a:t>
            </a:r>
            <a:r>
              <a:rPr lang="tr-TR" dirty="0" smtClean="0"/>
              <a:t>			Bulan </a:t>
            </a:r>
            <a:r>
              <a:rPr lang="tr-TR" dirty="0"/>
              <a:t>Akıl” kitabı basıldı 	 </a:t>
            </a:r>
          </a:p>
          <a:p>
            <a:pPr marL="0" indent="0">
              <a:buNone/>
            </a:pPr>
            <a:r>
              <a:rPr lang="tr-TR" dirty="0"/>
              <a:t>1917		Ordu alfa ve beta testleri geliştirildi </a:t>
            </a:r>
          </a:p>
          <a:p>
            <a:pPr marL="0" indent="0">
              <a:buNone/>
            </a:pPr>
            <a:r>
              <a:rPr lang="tr-TR" dirty="0"/>
              <a:t>1920		Sigmund Freud’un fikirleri ruh sağlığı alanını etkilemeye </a:t>
            </a:r>
            <a:r>
              <a:rPr lang="tr-TR" dirty="0" smtClean="0"/>
              <a:t>			başladı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1920-1930	Bu dönemde okullarda çalışan rehber uzmanlarının </a:t>
            </a:r>
            <a:r>
              <a:rPr lang="tr-TR" dirty="0" smtClean="0"/>
              <a:t>			(</a:t>
            </a:r>
            <a:r>
              <a:rPr lang="tr-TR" dirty="0" err="1"/>
              <a:t>guidance</a:t>
            </a:r>
            <a:r>
              <a:rPr lang="tr-TR" dirty="0"/>
              <a:t> </a:t>
            </a:r>
            <a:r>
              <a:rPr lang="tr-TR" dirty="0" err="1"/>
              <a:t>specialits</a:t>
            </a:r>
            <a:r>
              <a:rPr lang="tr-TR" dirty="0"/>
              <a:t>) sayısı arttı. Ancak geniş olarak kabul </a:t>
            </a:r>
            <a:r>
              <a:rPr lang="tr-TR" dirty="0" smtClean="0"/>
              <a:t>		edilmiş </a:t>
            </a:r>
            <a:r>
              <a:rPr lang="tr-TR" dirty="0"/>
              <a:t>eğitim ya da uygulama standartları yoktu.</a:t>
            </a:r>
          </a:p>
          <a:p>
            <a:pPr marL="0" indent="0">
              <a:buNone/>
            </a:pPr>
            <a:r>
              <a:rPr lang="tr-TR" dirty="0"/>
              <a:t>1924		Rehber danışmanlar (</a:t>
            </a:r>
            <a:r>
              <a:rPr lang="tr-TR" dirty="0" err="1"/>
              <a:t>guidance</a:t>
            </a:r>
            <a:r>
              <a:rPr lang="tr-TR" dirty="0"/>
              <a:t> </a:t>
            </a:r>
            <a:r>
              <a:rPr lang="tr-TR" dirty="0" err="1"/>
              <a:t>counselors</a:t>
            </a:r>
            <a:r>
              <a:rPr lang="tr-TR" dirty="0"/>
              <a:t>) için eyalet </a:t>
            </a:r>
            <a:r>
              <a:rPr lang="tr-TR" dirty="0" smtClean="0"/>
              <a:t>			bazında </a:t>
            </a:r>
            <a:r>
              <a:rPr lang="tr-TR" dirty="0"/>
              <a:t>sertifika başladı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73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Devam..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u="sng" dirty="0"/>
              <a:t>Tarih		Olay					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1925</a:t>
            </a:r>
            <a:r>
              <a:rPr lang="tr-TR" dirty="0"/>
              <a:t>	Üniversitelerin yönetiminden sorumlu birimleri, rehberlik </a:t>
            </a:r>
            <a:r>
              <a:rPr lang="tr-TR" dirty="0" smtClean="0"/>
              <a:t>	programlarının 	öğrencilere </a:t>
            </a:r>
            <a:r>
              <a:rPr lang="tr-TR" dirty="0"/>
              <a:t>eğitsel ve mesleki seçimler için yardım </a:t>
            </a:r>
            <a:r>
              <a:rPr lang="tr-TR" dirty="0" smtClean="0"/>
              <a:t>	edecek </a:t>
            </a:r>
            <a:r>
              <a:rPr lang="tr-TR" dirty="0"/>
              <a:t>biçimde </a:t>
            </a:r>
            <a:r>
              <a:rPr lang="tr-TR" dirty="0" smtClean="0"/>
              <a:t>	</a:t>
            </a:r>
            <a:r>
              <a:rPr lang="tr-TR" dirty="0" err="1" smtClean="0"/>
              <a:t>düzenlenmesinini</a:t>
            </a:r>
            <a:r>
              <a:rPr lang="tr-TR" dirty="0" smtClean="0"/>
              <a:t> </a:t>
            </a:r>
            <a:r>
              <a:rPr lang="tr-TR" dirty="0"/>
              <a:t>önerdi.</a:t>
            </a:r>
          </a:p>
          <a:p>
            <a:pPr marL="0" indent="0">
              <a:buNone/>
            </a:pPr>
            <a:r>
              <a:rPr lang="tr-TR" dirty="0"/>
              <a:t>1937	</a:t>
            </a:r>
            <a:r>
              <a:rPr lang="tr-TR" dirty="0" err="1"/>
              <a:t>Williamson</a:t>
            </a:r>
            <a:r>
              <a:rPr lang="tr-TR" dirty="0"/>
              <a:t> ve </a:t>
            </a:r>
            <a:r>
              <a:rPr lang="tr-TR" dirty="0" err="1"/>
              <a:t>Darley’in</a:t>
            </a:r>
            <a:r>
              <a:rPr lang="tr-TR" dirty="0"/>
              <a:t> “</a:t>
            </a:r>
            <a:r>
              <a:rPr lang="tr-TR" dirty="0" err="1"/>
              <a:t>Student</a:t>
            </a:r>
            <a:r>
              <a:rPr lang="tr-TR" dirty="0"/>
              <a:t> </a:t>
            </a:r>
            <a:r>
              <a:rPr lang="tr-TR" dirty="0" err="1"/>
              <a:t>Personnel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: An </a:t>
            </a:r>
            <a:r>
              <a:rPr lang="tr-TR" dirty="0" err="1"/>
              <a:t>Outline</a:t>
            </a:r>
            <a:r>
              <a:rPr lang="tr-TR" dirty="0"/>
              <a:t> of </a:t>
            </a:r>
            <a:r>
              <a:rPr lang="tr-TR" dirty="0" smtClean="0"/>
              <a:t>	</a:t>
            </a:r>
            <a:r>
              <a:rPr lang="tr-TR" dirty="0" err="1" smtClean="0"/>
              <a:t>Clinical</a:t>
            </a:r>
            <a:r>
              <a:rPr lang="tr-TR" dirty="0" smtClean="0"/>
              <a:t> 	</a:t>
            </a:r>
            <a:r>
              <a:rPr lang="tr-TR" dirty="0" err="1" smtClean="0"/>
              <a:t>Procedures</a:t>
            </a:r>
            <a:r>
              <a:rPr lang="tr-TR" dirty="0" smtClean="0"/>
              <a:t>-Öğrenci </a:t>
            </a:r>
            <a:r>
              <a:rPr lang="tr-TR" dirty="0"/>
              <a:t>Kişilik Hizmetleri çalışmaları: Klinik İşlem </a:t>
            </a:r>
            <a:r>
              <a:rPr lang="tr-TR" dirty="0" smtClean="0"/>
              <a:t>	Yollarının </a:t>
            </a:r>
            <a:r>
              <a:rPr lang="tr-TR" dirty="0"/>
              <a:t>Ana </a:t>
            </a:r>
            <a:r>
              <a:rPr lang="tr-TR" dirty="0" smtClean="0"/>
              <a:t>	Hatları</a:t>
            </a:r>
            <a:r>
              <a:rPr lang="tr-TR" dirty="0"/>
              <a:t>” adlı kitapları basıldı ve özellik ve faktör </a:t>
            </a:r>
            <a:r>
              <a:rPr lang="tr-TR" dirty="0" smtClean="0"/>
              <a:t>	yaklaşımı </a:t>
            </a:r>
            <a:r>
              <a:rPr lang="tr-TR" dirty="0"/>
              <a:t>başladı.</a:t>
            </a:r>
          </a:p>
          <a:p>
            <a:pPr marL="0" indent="0">
              <a:buNone/>
            </a:pPr>
            <a:r>
              <a:rPr lang="tr-TR" dirty="0"/>
              <a:t>1942	Carl </a:t>
            </a:r>
            <a:r>
              <a:rPr lang="tr-TR" dirty="0" err="1"/>
              <a:t>Rogers’in</a:t>
            </a:r>
            <a:r>
              <a:rPr lang="tr-TR" dirty="0"/>
              <a:t> “</a:t>
            </a:r>
            <a:r>
              <a:rPr lang="tr-TR" dirty="0" err="1"/>
              <a:t>Counseling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Psychology</a:t>
            </a:r>
            <a:r>
              <a:rPr lang="tr-TR" dirty="0"/>
              <a:t>” adlı kitabı basıldı ve </a:t>
            </a:r>
            <a:r>
              <a:rPr lang="tr-TR" dirty="0" smtClean="0"/>
              <a:t>	bireysel 	danışma </a:t>
            </a:r>
            <a:r>
              <a:rPr lang="tr-TR" dirty="0"/>
              <a:t>devri başladı. </a:t>
            </a:r>
          </a:p>
          <a:p>
            <a:pPr marL="0" indent="0">
              <a:buNone/>
            </a:pPr>
            <a:r>
              <a:rPr lang="tr-TR" dirty="0"/>
              <a:t>1945	İkinci Dünya Savaşı’ndan sonra sosyal çevre değişti ve </a:t>
            </a:r>
            <a:r>
              <a:rPr lang="tr-TR" dirty="0" err="1"/>
              <a:t>Rogers’in</a:t>
            </a:r>
            <a:r>
              <a:rPr lang="tr-TR" dirty="0"/>
              <a:t> </a:t>
            </a:r>
            <a:r>
              <a:rPr lang="tr-TR" dirty="0" smtClean="0"/>
              <a:t>	görüşleri danışmayı </a:t>
            </a:r>
            <a:r>
              <a:rPr lang="tr-TR" dirty="0"/>
              <a:t>etkileyerek  okul rehberlik servislerinde baskın </a:t>
            </a:r>
            <a:r>
              <a:rPr lang="tr-TR" dirty="0" smtClean="0"/>
              <a:t>	olmaya </a:t>
            </a:r>
            <a:r>
              <a:rPr lang="tr-TR" dirty="0"/>
              <a:t>başladı.</a:t>
            </a:r>
          </a:p>
          <a:p>
            <a:pPr marL="0" indent="0">
              <a:buNone/>
            </a:pPr>
            <a:r>
              <a:rPr lang="tr-TR" dirty="0"/>
              <a:t>1952	Amerikan Kişilik Hizmetleri ve Rehberlik Derneği (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Personnel</a:t>
            </a:r>
            <a:r>
              <a:rPr lang="tr-TR" dirty="0"/>
              <a:t> </a:t>
            </a:r>
            <a:r>
              <a:rPr lang="tr-TR" dirty="0" smtClean="0"/>
              <a:t>	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Guidance</a:t>
            </a:r>
            <a:r>
              <a:rPr lang="tr-TR" dirty="0" smtClean="0"/>
              <a:t> </a:t>
            </a:r>
            <a:r>
              <a:rPr lang="tr-TR" dirty="0" err="1"/>
              <a:t>Association</a:t>
            </a:r>
            <a:r>
              <a:rPr lang="tr-TR" dirty="0"/>
              <a:t>- APGA) oluşturuldu.</a:t>
            </a:r>
          </a:p>
          <a:p>
            <a:pPr marL="0" indent="0">
              <a:buNone/>
            </a:pPr>
            <a:r>
              <a:rPr lang="tr-TR" dirty="0"/>
              <a:t>1953	Amerikan Okul Psikolojik Danışmanları Derneği (</a:t>
            </a:r>
            <a:r>
              <a:rPr lang="tr-TR" dirty="0" err="1"/>
              <a:t>American</a:t>
            </a:r>
            <a:r>
              <a:rPr lang="tr-TR" dirty="0"/>
              <a:t> School </a:t>
            </a:r>
            <a:r>
              <a:rPr lang="tr-TR" dirty="0" smtClean="0"/>
              <a:t>	</a:t>
            </a:r>
            <a:r>
              <a:rPr lang="tr-TR" dirty="0" err="1" smtClean="0"/>
              <a:t>Counselor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-ASCA</a:t>
            </a:r>
            <a:r>
              <a:rPr lang="tr-TR" dirty="0"/>
              <a:t>), </a:t>
            </a:r>
            <a:r>
              <a:rPr lang="tr-TR" dirty="0" err="1"/>
              <a:t>APGA’ya</a:t>
            </a:r>
            <a:r>
              <a:rPr lang="tr-TR" dirty="0"/>
              <a:t> katıldı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041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Devam..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Tarih		Olay						</a:t>
            </a:r>
            <a:endParaRPr lang="tr-TR" u="sng" dirty="0" smtClean="0"/>
          </a:p>
          <a:p>
            <a:pPr marL="0" indent="0">
              <a:buNone/>
            </a:pPr>
            <a:r>
              <a:rPr lang="tr-TR" sz="3800" dirty="0" smtClean="0"/>
              <a:t>1958</a:t>
            </a:r>
            <a:r>
              <a:rPr lang="tr-TR" sz="3800" dirty="0"/>
              <a:t>	</a:t>
            </a:r>
            <a:r>
              <a:rPr lang="tr-TR" sz="3800" dirty="0" smtClean="0"/>
              <a:t>Ulusal </a:t>
            </a:r>
            <a:r>
              <a:rPr lang="tr-TR" sz="3800" dirty="0"/>
              <a:t>Savunma Eğitim Hareketi  (</a:t>
            </a:r>
            <a:r>
              <a:rPr lang="tr-TR" sz="3800" dirty="0" err="1"/>
              <a:t>National</a:t>
            </a:r>
            <a:r>
              <a:rPr lang="tr-TR" sz="3800" dirty="0"/>
              <a:t> </a:t>
            </a:r>
            <a:r>
              <a:rPr lang="tr-TR" sz="3800" dirty="0" err="1"/>
              <a:t>Defense</a:t>
            </a:r>
            <a:r>
              <a:rPr lang="tr-TR" sz="3800" dirty="0"/>
              <a:t> </a:t>
            </a:r>
            <a:r>
              <a:rPr lang="tr-TR" sz="3800" dirty="0" err="1"/>
              <a:t>Education</a:t>
            </a:r>
            <a:r>
              <a:rPr lang="tr-TR" sz="3800" dirty="0"/>
              <a:t> </a:t>
            </a:r>
            <a:r>
              <a:rPr lang="tr-TR" sz="3800" dirty="0" smtClean="0"/>
              <a:t>		Action</a:t>
            </a:r>
            <a:r>
              <a:rPr lang="tr-TR" sz="3800" dirty="0"/>
              <a:t>) başladı </a:t>
            </a:r>
          </a:p>
          <a:p>
            <a:pPr marL="0" indent="0">
              <a:buNone/>
            </a:pPr>
            <a:r>
              <a:rPr lang="tr-TR" sz="3800" dirty="0"/>
              <a:t>1959	</a:t>
            </a:r>
            <a:r>
              <a:rPr lang="tr-TR" sz="3800" dirty="0" err="1" smtClean="0"/>
              <a:t>The</a:t>
            </a:r>
            <a:r>
              <a:rPr lang="tr-TR" sz="3800" dirty="0" smtClean="0"/>
              <a:t> </a:t>
            </a:r>
            <a:r>
              <a:rPr lang="tr-TR" sz="3800" dirty="0" err="1"/>
              <a:t>American</a:t>
            </a:r>
            <a:r>
              <a:rPr lang="tr-TR" sz="3800" dirty="0"/>
              <a:t> High School </a:t>
            </a:r>
            <a:r>
              <a:rPr lang="tr-TR" sz="3800" dirty="0" err="1"/>
              <a:t>Today</a:t>
            </a:r>
            <a:r>
              <a:rPr lang="tr-TR" sz="3800" dirty="0"/>
              <a:t> dergisi basılmaya başlandı</a:t>
            </a:r>
          </a:p>
          <a:p>
            <a:pPr marL="0" indent="0">
              <a:buNone/>
            </a:pPr>
            <a:r>
              <a:rPr lang="tr-TR" sz="3800" dirty="0"/>
              <a:t>1960	</a:t>
            </a:r>
            <a:r>
              <a:rPr lang="tr-TR" sz="3800" dirty="0" smtClean="0"/>
              <a:t>Okul  </a:t>
            </a:r>
            <a:r>
              <a:rPr lang="tr-TR" sz="3800" dirty="0"/>
              <a:t>psikolojik danışma ve rehberlik çalışmalarında ve psikolojik </a:t>
            </a:r>
            <a:r>
              <a:rPr lang="tr-TR" sz="3800" dirty="0" smtClean="0"/>
              <a:t>		danışman </a:t>
            </a:r>
            <a:r>
              <a:rPr lang="tr-TR" sz="3800" dirty="0"/>
              <a:t>eğitiminde bir canlılık başladı. </a:t>
            </a:r>
          </a:p>
          <a:p>
            <a:pPr marL="0" indent="0">
              <a:buNone/>
            </a:pPr>
            <a:r>
              <a:rPr lang="tr-TR" sz="3800" dirty="0"/>
              <a:t>1962	</a:t>
            </a:r>
            <a:r>
              <a:rPr lang="tr-TR" sz="3800" dirty="0" err="1" smtClean="0"/>
              <a:t>C.Gilbert</a:t>
            </a:r>
            <a:r>
              <a:rPr lang="tr-TR" sz="3800" dirty="0" smtClean="0"/>
              <a:t> </a:t>
            </a:r>
            <a:r>
              <a:rPr lang="tr-TR" sz="3800" dirty="0" err="1"/>
              <a:t>Wrenn’in</a:t>
            </a:r>
            <a:r>
              <a:rPr lang="tr-TR" sz="3800" dirty="0"/>
              <a:t> “</a:t>
            </a:r>
            <a:r>
              <a:rPr lang="tr-TR" sz="3800" dirty="0" err="1"/>
              <a:t>The</a:t>
            </a:r>
            <a:r>
              <a:rPr lang="tr-TR" sz="3800" dirty="0"/>
              <a:t> </a:t>
            </a:r>
            <a:r>
              <a:rPr lang="tr-TR" sz="3800" dirty="0" err="1"/>
              <a:t>Couselor</a:t>
            </a:r>
            <a:r>
              <a:rPr lang="tr-TR" sz="3800" dirty="0"/>
              <a:t> in a </a:t>
            </a:r>
            <a:r>
              <a:rPr lang="tr-TR" sz="3800" dirty="0" err="1"/>
              <a:t>Changing</a:t>
            </a:r>
            <a:r>
              <a:rPr lang="tr-TR" sz="3800" dirty="0"/>
              <a:t> World” basıldı.</a:t>
            </a:r>
          </a:p>
          <a:p>
            <a:pPr marL="0" indent="0">
              <a:buNone/>
            </a:pPr>
            <a:r>
              <a:rPr lang="tr-TR" sz="3800" dirty="0"/>
              <a:t>1964	</a:t>
            </a:r>
            <a:r>
              <a:rPr lang="tr-TR" sz="3800" dirty="0" smtClean="0"/>
              <a:t>Ulusal </a:t>
            </a:r>
            <a:r>
              <a:rPr lang="tr-TR" sz="3800" dirty="0"/>
              <a:t>Savunma Eğitim Hareketi ilköğretimde rehberliği </a:t>
            </a:r>
            <a:r>
              <a:rPr lang="tr-TR" sz="3800" dirty="0" smtClean="0"/>
              <a:t>			zenginleştirmek </a:t>
            </a:r>
            <a:r>
              <a:rPr lang="tr-TR" sz="3800" dirty="0"/>
              <a:t>için kaynakların bulunmasını sağladı.</a:t>
            </a:r>
          </a:p>
          <a:p>
            <a:pPr marL="0" indent="0">
              <a:buNone/>
            </a:pPr>
            <a:r>
              <a:rPr lang="tr-TR" sz="3800" dirty="0" smtClean="0"/>
              <a:t>1970</a:t>
            </a:r>
            <a:r>
              <a:rPr lang="tr-TR" sz="3800" dirty="0"/>
              <a:t>	</a:t>
            </a:r>
            <a:r>
              <a:rPr lang="tr-TR" sz="3800" dirty="0" err="1" smtClean="0"/>
              <a:t>Mosher</a:t>
            </a:r>
            <a:r>
              <a:rPr lang="tr-TR" sz="3800" dirty="0" smtClean="0"/>
              <a:t> </a:t>
            </a:r>
            <a:r>
              <a:rPr lang="tr-TR" sz="3800" dirty="0"/>
              <a:t>ve </a:t>
            </a:r>
            <a:r>
              <a:rPr lang="tr-TR" sz="3800" dirty="0" err="1"/>
              <a:t>Sprinthall</a:t>
            </a:r>
            <a:r>
              <a:rPr lang="tr-TR" sz="3800" dirty="0"/>
              <a:t> iyi tasarlanmış psikoloji eğitim programlarını </a:t>
            </a:r>
            <a:r>
              <a:rPr lang="tr-TR" sz="3800" dirty="0" smtClean="0"/>
              <a:t>		başlattılar</a:t>
            </a:r>
            <a:endParaRPr lang="tr-TR" sz="3800" dirty="0"/>
          </a:p>
          <a:p>
            <a:pPr marL="0" indent="0">
              <a:buNone/>
            </a:pPr>
            <a:r>
              <a:rPr lang="tr-TR" sz="3800" dirty="0"/>
              <a:t>1974	</a:t>
            </a:r>
            <a:r>
              <a:rPr lang="tr-TR" sz="3800" dirty="0" err="1" smtClean="0"/>
              <a:t>Hoyt</a:t>
            </a:r>
            <a:r>
              <a:rPr lang="tr-TR" sz="3800" dirty="0"/>
              <a:t>, </a:t>
            </a:r>
            <a:r>
              <a:rPr lang="tr-TR" sz="3800" dirty="0" err="1"/>
              <a:t>Evans</a:t>
            </a:r>
            <a:r>
              <a:rPr lang="tr-TR" sz="3800" dirty="0"/>
              <a:t>, </a:t>
            </a:r>
            <a:r>
              <a:rPr lang="tr-TR" sz="3800" dirty="0" err="1"/>
              <a:t>Mackin</a:t>
            </a:r>
            <a:r>
              <a:rPr lang="tr-TR" sz="3800" dirty="0"/>
              <a:t> ve </a:t>
            </a:r>
            <a:r>
              <a:rPr lang="tr-TR" sz="3800" dirty="0" err="1"/>
              <a:t>Mangum</a:t>
            </a:r>
            <a:r>
              <a:rPr lang="tr-TR" sz="3800" dirty="0"/>
              <a:t> mesleki eğitim temasında </a:t>
            </a:r>
            <a:r>
              <a:rPr lang="tr-TR" sz="3800" dirty="0" smtClean="0"/>
              <a:t>		rehberlik </a:t>
            </a:r>
            <a:r>
              <a:rPr lang="tr-TR" sz="3800" dirty="0"/>
              <a:t>çalışmaları yaptılar. </a:t>
            </a:r>
          </a:p>
          <a:p>
            <a:pPr marL="0" indent="0">
              <a:buNone/>
            </a:pPr>
            <a:r>
              <a:rPr lang="tr-TR" sz="3800" dirty="0"/>
              <a:t>1976	</a:t>
            </a:r>
            <a:r>
              <a:rPr lang="tr-TR" sz="3800" dirty="0" err="1" smtClean="0"/>
              <a:t>Menacker’in</a:t>
            </a:r>
            <a:r>
              <a:rPr lang="tr-TR" sz="3800" dirty="0" smtClean="0"/>
              <a:t> </a:t>
            </a:r>
            <a:r>
              <a:rPr lang="tr-TR" sz="3800" dirty="0"/>
              <a:t>“</a:t>
            </a:r>
            <a:r>
              <a:rPr lang="tr-TR" sz="3800" dirty="0" err="1"/>
              <a:t>Toward</a:t>
            </a:r>
            <a:r>
              <a:rPr lang="tr-TR" sz="3800" dirty="0"/>
              <a:t> a </a:t>
            </a:r>
            <a:r>
              <a:rPr lang="tr-TR" sz="3800" dirty="0" err="1"/>
              <a:t>Theory</a:t>
            </a:r>
            <a:r>
              <a:rPr lang="tr-TR" sz="3800" dirty="0"/>
              <a:t> of </a:t>
            </a:r>
            <a:r>
              <a:rPr lang="tr-TR" sz="3800" dirty="0" err="1"/>
              <a:t>Activist</a:t>
            </a:r>
            <a:r>
              <a:rPr lang="tr-TR" sz="3800" dirty="0"/>
              <a:t> </a:t>
            </a:r>
            <a:r>
              <a:rPr lang="tr-TR" sz="3800" dirty="0" err="1"/>
              <a:t>Guidance</a:t>
            </a:r>
            <a:r>
              <a:rPr lang="tr-TR" sz="3800" dirty="0"/>
              <a:t>-Bir Etkili </a:t>
            </a:r>
            <a:r>
              <a:rPr lang="tr-TR" sz="3800" dirty="0" smtClean="0"/>
              <a:t>		Rehberlik </a:t>
            </a:r>
            <a:r>
              <a:rPr lang="tr-TR" sz="3800" dirty="0"/>
              <a:t>Kuramına Doğru ” adlı kitabı yayınlandı</a:t>
            </a:r>
            <a:r>
              <a:rPr lang="tr-TR" sz="3800" dirty="0" smtClean="0"/>
              <a:t>.</a:t>
            </a:r>
            <a:endParaRPr lang="tr-TR" sz="3800" dirty="0"/>
          </a:p>
        </p:txBody>
      </p:sp>
    </p:spTree>
    <p:extLst>
      <p:ext uri="{BB962C8B-B14F-4D97-AF65-F5344CB8AC3E}">
        <p14:creationId xmlns:p14="http://schemas.microsoft.com/office/powerpoint/2010/main" val="38774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Devam..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u="sng" dirty="0" smtClean="0"/>
              <a:t>Tarih</a:t>
            </a:r>
            <a:r>
              <a:rPr lang="tr-TR" u="sng" dirty="0"/>
              <a:t>		Olay						</a:t>
            </a:r>
          </a:p>
          <a:p>
            <a:pPr marL="0" indent="0">
              <a:buNone/>
            </a:pPr>
            <a:r>
              <a:rPr lang="tr-TR" dirty="0" smtClean="0"/>
              <a:t>1985</a:t>
            </a:r>
            <a:r>
              <a:rPr lang="tr-TR" dirty="0"/>
              <a:t>	APGA adını Amerikan Psikolojik Danışma ve Gelişim Derneği (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smtClean="0"/>
              <a:t>	</a:t>
            </a:r>
            <a:r>
              <a:rPr lang="tr-TR" dirty="0" err="1" smtClean="0"/>
              <a:t>Association</a:t>
            </a:r>
            <a:r>
              <a:rPr lang="tr-TR" dirty="0" smtClean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Counseling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Development -AACD) olarak değiştirdi.</a:t>
            </a:r>
          </a:p>
          <a:p>
            <a:pPr marL="0" indent="0">
              <a:buNone/>
            </a:pPr>
            <a:r>
              <a:rPr lang="tr-TR" dirty="0"/>
              <a:t>1987	AACD raporunda, okul psikolojik danışmanlar üzerindeki görev baskısından </a:t>
            </a:r>
            <a:r>
              <a:rPr lang="tr-TR" dirty="0" smtClean="0"/>
              <a:t>	</a:t>
            </a:r>
            <a:r>
              <a:rPr lang="tr-TR" dirty="0" err="1" smtClean="0"/>
              <a:t>sözetti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1988	</a:t>
            </a:r>
            <a:r>
              <a:rPr lang="tr-TR" dirty="0" err="1"/>
              <a:t>Gysberg</a:t>
            </a:r>
            <a:r>
              <a:rPr lang="tr-TR" dirty="0"/>
              <a:t> ve </a:t>
            </a:r>
            <a:r>
              <a:rPr lang="tr-TR" dirty="0" err="1"/>
              <a:t>Henderson’in</a:t>
            </a:r>
            <a:r>
              <a:rPr lang="tr-TR" dirty="0"/>
              <a:t> “</a:t>
            </a:r>
            <a:r>
              <a:rPr lang="tr-TR" dirty="0" err="1"/>
              <a:t>Developing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School </a:t>
            </a:r>
            <a:r>
              <a:rPr lang="tr-TR" dirty="0" smtClean="0"/>
              <a:t>	</a:t>
            </a:r>
            <a:r>
              <a:rPr lang="tr-TR" dirty="0" err="1" smtClean="0"/>
              <a:t>Guidance</a:t>
            </a:r>
            <a:r>
              <a:rPr lang="tr-TR" dirty="0" smtClean="0"/>
              <a:t> program-Okul </a:t>
            </a:r>
            <a:r>
              <a:rPr lang="tr-TR" dirty="0"/>
              <a:t>Rehberlik Programlarınızı Geliştirme ve Yönetme ” </a:t>
            </a:r>
            <a:r>
              <a:rPr lang="tr-TR" dirty="0" smtClean="0"/>
              <a:t>	adlı </a:t>
            </a:r>
            <a:r>
              <a:rPr lang="tr-TR" dirty="0"/>
              <a:t>kitabı </a:t>
            </a:r>
            <a:r>
              <a:rPr lang="tr-TR" dirty="0" smtClean="0"/>
              <a:t>yayınlandı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1990	Alt alanlar arasındaki iş gücü (AACD, ACES -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Counselor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smtClean="0"/>
              <a:t>	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Supervision</a:t>
            </a:r>
            <a:r>
              <a:rPr lang="tr-TR" dirty="0"/>
              <a:t>-, ASCA -</a:t>
            </a:r>
            <a:r>
              <a:rPr lang="tr-TR" dirty="0" err="1"/>
              <a:t>American</a:t>
            </a:r>
            <a:r>
              <a:rPr lang="tr-TR" dirty="0"/>
              <a:t> School </a:t>
            </a:r>
            <a:r>
              <a:rPr lang="tr-TR" dirty="0" err="1"/>
              <a:t>Counseling</a:t>
            </a:r>
            <a:r>
              <a:rPr lang="tr-TR" dirty="0"/>
              <a:t> </a:t>
            </a:r>
            <a:r>
              <a:rPr lang="tr-TR" dirty="0" err="1"/>
              <a:t>Association</a:t>
            </a:r>
            <a:r>
              <a:rPr lang="tr-TR" dirty="0"/>
              <a:t>-) okul </a:t>
            </a:r>
            <a:r>
              <a:rPr lang="tr-TR" dirty="0" smtClean="0"/>
              <a:t>	psikolojik </a:t>
            </a:r>
            <a:r>
              <a:rPr lang="tr-TR" dirty="0"/>
              <a:t>danışmanlığını iyileştirme planları üzerinde çalışmaya başladılar.</a:t>
            </a:r>
          </a:p>
          <a:p>
            <a:pPr marL="0" indent="0">
              <a:buNone/>
            </a:pPr>
            <a:r>
              <a:rPr lang="tr-TR" dirty="0"/>
              <a:t>1991	</a:t>
            </a:r>
            <a:r>
              <a:rPr lang="tr-TR" dirty="0" err="1"/>
              <a:t>AACD’nin</a:t>
            </a:r>
            <a:r>
              <a:rPr lang="tr-TR" dirty="0"/>
              <a:t> dergisinin özel sayısında “psikolojik danışmada dördüncü güç </a:t>
            </a:r>
            <a:r>
              <a:rPr lang="tr-TR" dirty="0" smtClean="0"/>
              <a:t>	olarak </a:t>
            </a:r>
            <a:r>
              <a:rPr lang="tr-TR" dirty="0"/>
              <a:t>çoklu kültürlülük” konusuna giriş yapıldı.</a:t>
            </a:r>
          </a:p>
          <a:p>
            <a:pPr marL="0" indent="0">
              <a:buNone/>
            </a:pPr>
            <a:r>
              <a:rPr lang="tr-TR" dirty="0"/>
              <a:t>1992	</a:t>
            </a:r>
            <a:r>
              <a:rPr lang="tr-TR" dirty="0" err="1" smtClean="0"/>
              <a:t>ASCA”Children</a:t>
            </a:r>
            <a:r>
              <a:rPr lang="tr-TR" dirty="0" smtClean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-Çocuklar </a:t>
            </a:r>
            <a:r>
              <a:rPr lang="tr-TR" dirty="0" err="1"/>
              <a:t>Geleceğimizdir”adlı</a:t>
            </a:r>
            <a:r>
              <a:rPr lang="tr-TR" dirty="0"/>
              <a:t> kitabı bastırdı.</a:t>
            </a:r>
          </a:p>
          <a:p>
            <a:pPr marL="0" indent="0">
              <a:buNone/>
            </a:pPr>
            <a:r>
              <a:rPr lang="tr-TR" dirty="0" smtClean="0"/>
              <a:t>1992</a:t>
            </a:r>
            <a:r>
              <a:rPr lang="tr-TR" dirty="0"/>
              <a:t>	AACD adını Amerikan Psikolojik Danışma Derneği (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Counseling</a:t>
            </a:r>
            <a:r>
              <a:rPr lang="tr-TR" dirty="0"/>
              <a:t> </a:t>
            </a:r>
            <a:r>
              <a:rPr lang="tr-TR" dirty="0" smtClean="0"/>
              <a:t>	</a:t>
            </a:r>
            <a:r>
              <a:rPr lang="tr-TR" dirty="0" err="1" smtClean="0"/>
              <a:t>Association</a:t>
            </a:r>
            <a:r>
              <a:rPr lang="tr-TR" dirty="0" smtClean="0"/>
              <a:t> </a:t>
            </a:r>
            <a:r>
              <a:rPr lang="tr-TR" dirty="0"/>
              <a:t>-ACA) olarak değiştirdi.</a:t>
            </a:r>
          </a:p>
          <a:p>
            <a:pPr marL="0" indent="0">
              <a:buNone/>
            </a:pPr>
            <a:r>
              <a:rPr lang="tr-TR" dirty="0"/>
              <a:t>1993	ASCA ve ACA ve diğerleri Temel Eğitimde Okul Psikolojik Danışmanlığı </a:t>
            </a:r>
            <a:r>
              <a:rPr lang="tr-TR" dirty="0" smtClean="0"/>
              <a:t>	Hareketine </a:t>
            </a:r>
            <a:r>
              <a:rPr lang="tr-TR" dirty="0"/>
              <a:t>yeniden giriştiler.  </a:t>
            </a:r>
          </a:p>
        </p:txBody>
      </p:sp>
    </p:spTree>
    <p:extLst>
      <p:ext uri="{BB962C8B-B14F-4D97-AF65-F5344CB8AC3E}">
        <p14:creationId xmlns:p14="http://schemas.microsoft.com/office/powerpoint/2010/main" val="41166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Devam..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u="sng" dirty="0" smtClean="0"/>
              <a:t>Tarih</a:t>
            </a:r>
            <a:r>
              <a:rPr lang="tr-TR" u="sng" dirty="0"/>
              <a:t>		Olay						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1993</a:t>
            </a:r>
            <a:r>
              <a:rPr lang="tr-TR" dirty="0"/>
              <a:t>	ASCA ve ACA ve diğerleri Temel Eğitimde Okul Psikolojik </a:t>
            </a:r>
            <a:r>
              <a:rPr lang="tr-TR" dirty="0" smtClean="0"/>
              <a:t>	Danışmanlığı </a:t>
            </a:r>
            <a:r>
              <a:rPr lang="tr-TR" dirty="0"/>
              <a:t>Hareketine yeniden giriştiler.  </a:t>
            </a:r>
          </a:p>
          <a:p>
            <a:pPr marL="0" indent="0">
              <a:buNone/>
            </a:pPr>
            <a:r>
              <a:rPr lang="tr-TR" dirty="0"/>
              <a:t>1996	</a:t>
            </a:r>
            <a:r>
              <a:rPr lang="tr-TR" dirty="0" err="1"/>
              <a:t>Alger</a:t>
            </a:r>
            <a:r>
              <a:rPr lang="tr-TR" dirty="0"/>
              <a:t>, gençliğin okul psikolojik danışmanlığı ile ilgili </a:t>
            </a:r>
            <a:r>
              <a:rPr lang="tr-TR" dirty="0" smtClean="0"/>
              <a:t>	algısının iyileştiğini </a:t>
            </a:r>
            <a:r>
              <a:rPr lang="tr-TR" dirty="0"/>
              <a:t>gösteren bir rapor yazdı.</a:t>
            </a:r>
          </a:p>
          <a:p>
            <a:pPr marL="0" indent="0">
              <a:buNone/>
            </a:pPr>
            <a:r>
              <a:rPr lang="tr-TR" dirty="0"/>
              <a:t>1997	ASCA, okul psikolojik danışma programlarının ulusal </a:t>
            </a:r>
            <a:r>
              <a:rPr lang="tr-TR" dirty="0" smtClean="0"/>
              <a:t>	olarak 	standartlaştırılmasını </a:t>
            </a:r>
            <a:r>
              <a:rPr lang="tr-TR" dirty="0"/>
              <a:t>önerdi.</a:t>
            </a:r>
          </a:p>
          <a:p>
            <a:pPr marL="0" indent="0">
              <a:buNone/>
            </a:pPr>
            <a:r>
              <a:rPr lang="tr-TR" dirty="0"/>
              <a:t>1997	</a:t>
            </a:r>
            <a:r>
              <a:rPr lang="tr-TR" dirty="0" err="1"/>
              <a:t>DeWitt</a:t>
            </a:r>
            <a:r>
              <a:rPr lang="tr-TR" dirty="0"/>
              <a:t> </a:t>
            </a:r>
            <a:r>
              <a:rPr lang="tr-TR" dirty="0" err="1"/>
              <a:t>Allace</a:t>
            </a:r>
            <a:r>
              <a:rPr lang="tr-TR" dirty="0"/>
              <a:t>-Reader’s Digest Vakfı  okul psikolojik </a:t>
            </a:r>
            <a:r>
              <a:rPr lang="tr-TR" dirty="0" smtClean="0"/>
              <a:t>	danışmasının </a:t>
            </a:r>
            <a:r>
              <a:rPr lang="tr-TR" dirty="0"/>
              <a:t>transformasyonu için fon ayırdı</a:t>
            </a:r>
            <a:r>
              <a:rPr lang="tr-TR" i="1" dirty="0"/>
              <a:t>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1998 </a:t>
            </a:r>
            <a:r>
              <a:rPr lang="tr-TR" dirty="0"/>
              <a:t>	ABD ekonomisi, iş piyasasında bir iyileşme sağladı ve </a:t>
            </a:r>
            <a:r>
              <a:rPr lang="tr-TR" dirty="0" smtClean="0"/>
              <a:t>	eğitime daha </a:t>
            </a:r>
            <a:r>
              <a:rPr lang="tr-TR" dirty="0"/>
              <a:t>fazla harcama yapılması  olasılığını artırdı</a:t>
            </a:r>
            <a:r>
              <a:rPr lang="tr-TR" dirty="0" smtClean="0"/>
              <a:t>.</a:t>
            </a:r>
            <a:r>
              <a:rPr lang="tr-TR" dirty="0"/>
              <a:t> 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sz="2600" dirty="0" smtClean="0"/>
              <a:t>Baker </a:t>
            </a:r>
            <a:r>
              <a:rPr lang="tr-TR" sz="2600" dirty="0"/>
              <a:t>(2000)’in School </a:t>
            </a:r>
            <a:r>
              <a:rPr lang="tr-TR" sz="2600" dirty="0" err="1"/>
              <a:t>Counseling</a:t>
            </a:r>
            <a:r>
              <a:rPr lang="tr-TR" sz="2600" dirty="0"/>
              <a:t> </a:t>
            </a:r>
            <a:r>
              <a:rPr lang="tr-TR" sz="2600" dirty="0" err="1"/>
              <a:t>for</a:t>
            </a:r>
            <a:r>
              <a:rPr lang="tr-TR" sz="2600" dirty="0"/>
              <a:t> </a:t>
            </a:r>
            <a:r>
              <a:rPr lang="tr-TR" sz="2600" dirty="0" err="1"/>
              <a:t>Twenty</a:t>
            </a:r>
            <a:r>
              <a:rPr lang="tr-TR" sz="2600" dirty="0"/>
              <a:t>-First Century adlı kitabından (s.10-11</a:t>
            </a:r>
            <a:r>
              <a:rPr lang="tr-TR" sz="2600" dirty="0" smtClean="0"/>
              <a:t>),   Korkut (2004)  tarafından   Önleyici Rehberlik kitabında kullanılmıştır.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2109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67</Words>
  <Application>Microsoft Office PowerPoint</Application>
  <PresentationFormat>On-screen Show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Ofis Teması</vt:lpstr>
      <vt:lpstr>PDR’nin ABD ve Türkiye’deki tarihçesi</vt:lpstr>
      <vt:lpstr>PowerPoint Presentation</vt:lpstr>
      <vt:lpstr>1900’den günümüze 20 yıllık aralarla psikolojik danışmanlığın büyüme çizgisi </vt:lpstr>
      <vt:lpstr>PowerPoint Presentation</vt:lpstr>
      <vt:lpstr>20. yüzyılda okul psikolojik danışmanlığının gelişmesindeki ilgi çekici olaylar</vt:lpstr>
      <vt:lpstr>Devam..</vt:lpstr>
      <vt:lpstr>Devam..</vt:lpstr>
      <vt:lpstr>Devam..</vt:lpstr>
      <vt:lpstr>Devam..</vt:lpstr>
      <vt:lpstr>2000 sonrası</vt:lpstr>
      <vt:lpstr>2000 sonrası</vt:lpstr>
      <vt:lpstr>Türkiye’de okul psikolojik danışmanlığının gelişimindeki ilgi çekici olaylar </vt:lpstr>
      <vt:lpstr>Devam… </vt:lpstr>
      <vt:lpstr>Devam…</vt:lpstr>
      <vt:lpstr>Devam </vt:lpstr>
      <vt:lpstr>Devam </vt:lpstr>
      <vt:lpstr>Devam </vt:lpstr>
      <vt:lpstr>Ayrı bir kaynak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Counseling and Guidance in USA  and Turkey</dc:title>
  <dc:creator>BiLKANLTD</dc:creator>
  <cp:lastModifiedBy>kfidan</cp:lastModifiedBy>
  <cp:revision>14</cp:revision>
  <dcterms:created xsi:type="dcterms:W3CDTF">2015-03-23T09:13:38Z</dcterms:created>
  <dcterms:modified xsi:type="dcterms:W3CDTF">2015-03-25T08:40:15Z</dcterms:modified>
</cp:coreProperties>
</file>