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0" r:id="rId7"/>
    <p:sldId id="261" r:id="rId8"/>
    <p:sldId id="262" r:id="rId9"/>
    <p:sldId id="263" r:id="rId10"/>
    <p:sldId id="266" r:id="rId11"/>
    <p:sldId id="267" r:id="rId12"/>
    <p:sldId id="264"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51D7C87-0413-4862-9CFC-1FD6EEA6F39D}" type="datetimeFigureOut">
              <a:rPr lang="tr-TR" smtClean="0"/>
              <a:t>25.03.2015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372FEE-C2F7-4634-9BC1-D1A5EAFF4EA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51D7C87-0413-4862-9CFC-1FD6EEA6F39D}" type="datetimeFigureOut">
              <a:rPr lang="tr-TR" smtClean="0"/>
              <a:t>25.03.2015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372FEE-C2F7-4634-9BC1-D1A5EAFF4EA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51D7C87-0413-4862-9CFC-1FD6EEA6F39D}" type="datetimeFigureOut">
              <a:rPr lang="tr-TR" smtClean="0"/>
              <a:t>25.03.2015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372FEE-C2F7-4634-9BC1-D1A5EAFF4EA9}"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51D7C87-0413-4862-9CFC-1FD6EEA6F39D}" type="datetimeFigureOut">
              <a:rPr lang="tr-TR" smtClean="0"/>
              <a:t>25.03.2015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372FEE-C2F7-4634-9BC1-D1A5EAFF4EA9}"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1D7C87-0413-4862-9CFC-1FD6EEA6F39D}" type="datetimeFigureOut">
              <a:rPr lang="tr-TR" smtClean="0"/>
              <a:t>25.03.2015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372FEE-C2F7-4634-9BC1-D1A5EAFF4EA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51D7C87-0413-4862-9CFC-1FD6EEA6F39D}" type="datetimeFigureOut">
              <a:rPr lang="tr-TR" smtClean="0"/>
              <a:t>25.03.2015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372FEE-C2F7-4634-9BC1-D1A5EAFF4EA9}"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1D7C87-0413-4862-9CFC-1FD6EEA6F39D}" type="datetimeFigureOut">
              <a:rPr lang="tr-TR" smtClean="0"/>
              <a:t>25.03.2015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C372FEE-C2F7-4634-9BC1-D1A5EAFF4EA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51D7C87-0413-4862-9CFC-1FD6EEA6F39D}" type="datetimeFigureOut">
              <a:rPr lang="tr-TR" smtClean="0"/>
              <a:t>25.03.2015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C372FEE-C2F7-4634-9BC1-D1A5EAFF4EA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51D7C87-0413-4862-9CFC-1FD6EEA6F39D}" type="datetimeFigureOut">
              <a:rPr lang="tr-TR" smtClean="0"/>
              <a:t>25.03.2015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C372FEE-C2F7-4634-9BC1-D1A5EAFF4EA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51D7C87-0413-4862-9CFC-1FD6EEA6F39D}" type="datetimeFigureOut">
              <a:rPr lang="tr-TR" smtClean="0"/>
              <a:t>25.03.2015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372FEE-C2F7-4634-9BC1-D1A5EAFF4EA9}"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51D7C87-0413-4862-9CFC-1FD6EEA6F39D}" type="datetimeFigureOut">
              <a:rPr lang="tr-TR" smtClean="0"/>
              <a:t>25.03.2015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372FEE-C2F7-4634-9BC1-D1A5EAFF4EA9}"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51D7C87-0413-4862-9CFC-1FD6EEA6F39D}" type="datetimeFigureOut">
              <a:rPr lang="tr-TR" smtClean="0"/>
              <a:t>25.03.2015</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C372FEE-C2F7-4634-9BC1-D1A5EAFF4EA9}"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err="1" smtClean="0"/>
              <a:t>Counseling</a:t>
            </a:r>
            <a:r>
              <a:rPr lang="tr-TR" dirty="0" smtClean="0"/>
              <a:t> in </a:t>
            </a:r>
            <a:r>
              <a:rPr lang="tr-TR" dirty="0" err="1" smtClean="0"/>
              <a:t>Turkey</a:t>
            </a:r>
            <a:endParaRPr lang="tr-TR" dirty="0"/>
          </a:p>
        </p:txBody>
      </p:sp>
      <p:sp>
        <p:nvSpPr>
          <p:cNvPr id="3" name="Alt Başlık 2"/>
          <p:cNvSpPr>
            <a:spLocks noGrp="1"/>
          </p:cNvSpPr>
          <p:nvPr>
            <p:ph type="subTitle" idx="1"/>
          </p:nvPr>
        </p:nvSpPr>
        <p:spPr/>
        <p:txBody>
          <a:bodyPr/>
          <a:lstStyle/>
          <a:p>
            <a:r>
              <a:rPr lang="tr-TR" dirty="0" smtClean="0"/>
              <a:t>Fidan Korkut </a:t>
            </a:r>
            <a:r>
              <a:rPr lang="tr-TR" dirty="0" err="1" smtClean="0"/>
              <a:t>Owen</a:t>
            </a:r>
            <a:r>
              <a:rPr lang="tr-TR" dirty="0" smtClean="0"/>
              <a:t> &amp; Oya Yerin Güneri  (2012)</a:t>
            </a:r>
            <a:endParaRPr lang="tr-TR" dirty="0"/>
          </a:p>
        </p:txBody>
      </p:sp>
    </p:spTree>
    <p:extLst>
      <p:ext uri="{BB962C8B-B14F-4D97-AF65-F5344CB8AC3E}">
        <p14:creationId xmlns:p14="http://schemas.microsoft.com/office/powerpoint/2010/main" val="2383539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348880"/>
            <a:ext cx="7740848" cy="3777283"/>
          </a:xfrm>
        </p:spPr>
        <p:txBody>
          <a:bodyPr>
            <a:normAutofit/>
          </a:bodyPr>
          <a:lstStyle/>
          <a:p>
            <a:r>
              <a:rPr lang="en-US" dirty="0" smtClean="0"/>
              <a:t>The </a:t>
            </a:r>
            <a:r>
              <a:rPr lang="en-US" dirty="0"/>
              <a:t>third included increased collaborations between counselor educators from the United States through individual efforts of the Turkish counselor educators and the TPCGA. These collaborations included the invitation and participation of well known American counselor educators, theorists, researchers in the </a:t>
            </a:r>
            <a:r>
              <a:rPr lang="en-US" i="1" dirty="0"/>
              <a:t>National Psychological Counseling and Guidance Congress.</a:t>
            </a:r>
            <a:r>
              <a:rPr lang="en-US" dirty="0"/>
              <a:t> Additionally, manuscripts from American authors were included in TPCGA journals and books. </a:t>
            </a:r>
            <a:endParaRPr lang="tr-TR" dirty="0" smtClean="0"/>
          </a:p>
          <a:p>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525740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348880"/>
            <a:ext cx="7740848" cy="3777283"/>
          </a:xfrm>
        </p:spPr>
        <p:txBody>
          <a:bodyPr>
            <a:normAutofit lnSpcReduction="10000"/>
          </a:bodyPr>
          <a:lstStyle/>
          <a:p>
            <a:r>
              <a:rPr lang="en-US" dirty="0" smtClean="0"/>
              <a:t>The </a:t>
            </a:r>
            <a:r>
              <a:rPr lang="en-US" dirty="0"/>
              <a:t>fourth was increase in the </a:t>
            </a:r>
            <a:r>
              <a:rPr lang="en-US" dirty="0" smtClean="0"/>
              <a:t>publications</a:t>
            </a:r>
            <a:endParaRPr lang="tr-TR" dirty="0" smtClean="0"/>
          </a:p>
          <a:p>
            <a:endParaRPr lang="tr-TR" dirty="0"/>
          </a:p>
          <a:p>
            <a:r>
              <a:rPr lang="tr-TR" dirty="0"/>
              <a:t>T</a:t>
            </a:r>
            <a:r>
              <a:rPr lang="en-US" dirty="0" smtClean="0"/>
              <a:t>he </a:t>
            </a:r>
            <a:r>
              <a:rPr lang="en-US" dirty="0"/>
              <a:t>fifth was the increase in undergraduate and graduate programs. </a:t>
            </a:r>
            <a:endParaRPr lang="tr-TR" dirty="0" smtClean="0"/>
          </a:p>
          <a:p>
            <a:endParaRPr lang="tr-TR" dirty="0"/>
          </a:p>
          <a:p>
            <a:r>
              <a:rPr lang="en-US" dirty="0" smtClean="0"/>
              <a:t>Finally </a:t>
            </a:r>
            <a:r>
              <a:rPr lang="en-US" dirty="0"/>
              <a:t>the last decade also witnessed crucial efforts by the counseling profession for the increased recognition of the field. The Commission of Professional Unity also made several visits to the Turkish Grand National Assembly</a:t>
            </a:r>
            <a:r>
              <a:rPr lang="en-US" i="1" dirty="0"/>
              <a:t>.</a:t>
            </a:r>
            <a:r>
              <a:rPr lang="en-US" dirty="0"/>
              <a:t>  </a:t>
            </a:r>
            <a:endParaRPr lang="tr-TR" dirty="0"/>
          </a:p>
          <a:p>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3432295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204864"/>
            <a:ext cx="8280919" cy="4320480"/>
          </a:xfrm>
        </p:spPr>
        <p:txBody>
          <a:bodyPr>
            <a:normAutofit/>
          </a:bodyPr>
          <a:lstStyle/>
          <a:p>
            <a:r>
              <a:rPr lang="en-US" dirty="0"/>
              <a:t>In summary, during the 60 year history of the counseling profession in Turkey, visible progress has been made in advancement of the field regarding, research and publication, training, professionalism, and recognition. </a:t>
            </a:r>
            <a:endParaRPr lang="tr-TR" dirty="0" smtClean="0"/>
          </a:p>
          <a:p>
            <a:endParaRPr lang="tr-TR" dirty="0"/>
          </a:p>
          <a:p>
            <a:r>
              <a:rPr lang="en-US" dirty="0" smtClean="0"/>
              <a:t>Our </a:t>
            </a:r>
            <a:r>
              <a:rPr lang="en-US" dirty="0"/>
              <a:t>review echoes the findings of others (e.g., </a:t>
            </a:r>
            <a:r>
              <a:rPr lang="en-US" dirty="0" err="1"/>
              <a:t>Çınarbaş</a:t>
            </a:r>
            <a:r>
              <a:rPr lang="en-US" dirty="0"/>
              <a:t>, </a:t>
            </a:r>
            <a:r>
              <a:rPr lang="en-US" dirty="0" err="1"/>
              <a:t>Korkut</a:t>
            </a:r>
            <a:r>
              <a:rPr lang="en-US" dirty="0"/>
              <a:t>-Owen &amp; </a:t>
            </a:r>
            <a:r>
              <a:rPr lang="en-US" dirty="0" err="1"/>
              <a:t>Çiftçi</a:t>
            </a:r>
            <a:r>
              <a:rPr lang="en-US" dirty="0"/>
              <a:t>, 2010); strong ties between counseling and the field of education have formed the identity of the profession. Thus, the history of counseling in Turkey to a large extent </a:t>
            </a:r>
            <a:r>
              <a:rPr lang="en-US" b="1" dirty="0"/>
              <a:t>reflects the history of school </a:t>
            </a:r>
            <a:r>
              <a:rPr lang="en-US" b="1" dirty="0" smtClean="0"/>
              <a:t>counseling</a:t>
            </a:r>
            <a:r>
              <a:rPr lang="tr-TR" dirty="0" smtClean="0"/>
              <a:t>.</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477652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708920"/>
            <a:ext cx="7956873" cy="3672408"/>
          </a:xfrm>
        </p:spPr>
        <p:txBody>
          <a:bodyPr>
            <a:normAutofit/>
          </a:bodyPr>
          <a:lstStyle/>
          <a:p>
            <a:r>
              <a:rPr lang="en-US" dirty="0" smtClean="0"/>
              <a:t>Emerging </a:t>
            </a:r>
            <a:r>
              <a:rPr lang="en-US" dirty="0"/>
              <a:t>in the 1950s, counseling in Turkey could be regarded as a relatively new field (</a:t>
            </a:r>
            <a:r>
              <a:rPr lang="en-US" dirty="0" err="1"/>
              <a:t>Doğan</a:t>
            </a:r>
            <a:r>
              <a:rPr lang="en-US" dirty="0"/>
              <a:t>, 2000), especially when compared to the other branches of the social sciences, such as psychology that dates back to 1915, the Ottoman period (</a:t>
            </a:r>
            <a:r>
              <a:rPr lang="en-US" dirty="0" err="1"/>
              <a:t>Kağıtçıbaşı</a:t>
            </a:r>
            <a:r>
              <a:rPr lang="en-US" dirty="0"/>
              <a:t>, 1994).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07487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276872"/>
            <a:ext cx="7884865" cy="4104456"/>
          </a:xfrm>
        </p:spPr>
        <p:txBody>
          <a:bodyPr>
            <a:normAutofit/>
          </a:bodyPr>
          <a:lstStyle/>
          <a:p>
            <a:endParaRPr lang="tr-TR" dirty="0" smtClean="0"/>
          </a:p>
          <a:p>
            <a:r>
              <a:rPr lang="en-US" dirty="0" smtClean="0"/>
              <a:t>However, considering that the establishment year of the secular modern Turkish Republic was 1923, counseling really has existed in the last 60 years of the 88 year old republic. It is from this historical perspective that the authors will reflect on the major developments and issues within Turkish counseling and then reflect on its future.</a:t>
            </a:r>
            <a:endParaRPr lang="tr-TR" dirty="0" smtClean="0"/>
          </a:p>
          <a:p>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951283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204864"/>
            <a:ext cx="8136903" cy="4176464"/>
          </a:xfrm>
        </p:spPr>
        <p:txBody>
          <a:bodyPr>
            <a:normAutofit fontScale="92500" lnSpcReduction="10000"/>
          </a:bodyPr>
          <a:lstStyle/>
          <a:p>
            <a:r>
              <a:rPr lang="en-US" dirty="0"/>
              <a:t>Beginning in 1950’s, there has been a strong American impact on counseling in Turkey. American influence started with the visits of American educators and the return of Turkish scholars from the United States who were sent to receive graduate education in counseling (</a:t>
            </a:r>
            <a:r>
              <a:rPr lang="en-US" dirty="0" err="1"/>
              <a:t>Aydın</a:t>
            </a:r>
            <a:r>
              <a:rPr lang="en-US" dirty="0"/>
              <a:t> &amp; </a:t>
            </a:r>
            <a:r>
              <a:rPr lang="en-US" dirty="0" err="1"/>
              <a:t>Hatipoğlu</a:t>
            </a:r>
            <a:r>
              <a:rPr lang="en-US" dirty="0"/>
              <a:t> </a:t>
            </a:r>
            <a:r>
              <a:rPr lang="en-US" dirty="0" err="1"/>
              <a:t>Sümer</a:t>
            </a:r>
            <a:r>
              <a:rPr lang="en-US" dirty="0"/>
              <a:t>, 2001). </a:t>
            </a:r>
            <a:endParaRPr lang="tr-TR" dirty="0" smtClean="0"/>
          </a:p>
          <a:p>
            <a:endParaRPr lang="tr-TR" dirty="0"/>
          </a:p>
          <a:p>
            <a:r>
              <a:rPr lang="en-US" dirty="0" smtClean="0"/>
              <a:t>In </a:t>
            </a:r>
            <a:r>
              <a:rPr lang="en-US" dirty="0"/>
              <a:t>the initial years the term </a:t>
            </a:r>
            <a:r>
              <a:rPr lang="en-US" i="1" dirty="0"/>
              <a:t>guidance</a:t>
            </a:r>
            <a:r>
              <a:rPr lang="en-US" dirty="0"/>
              <a:t> was used. </a:t>
            </a:r>
            <a:r>
              <a:rPr lang="en-US" i="1" dirty="0"/>
              <a:t>Guidance</a:t>
            </a:r>
            <a:r>
              <a:rPr lang="en-US" dirty="0"/>
              <a:t> was intended as a service provided by teachers. </a:t>
            </a:r>
            <a:endParaRPr lang="tr-TR" dirty="0" smtClean="0"/>
          </a:p>
          <a:p>
            <a:endParaRPr lang="tr-TR" dirty="0"/>
          </a:p>
          <a:p>
            <a:r>
              <a:rPr lang="en-US" dirty="0" smtClean="0"/>
              <a:t>In </a:t>
            </a:r>
            <a:r>
              <a:rPr lang="en-US" dirty="0"/>
              <a:t>those years scientific institutions such as the Test and Research Bureau and the Guidance and Research Center (GRC) for mentally retarded children were established.</a:t>
            </a:r>
            <a:endParaRPr lang="tr-TR" dirty="0"/>
          </a:p>
        </p:txBody>
      </p:sp>
      <p:sp>
        <p:nvSpPr>
          <p:cNvPr id="2" name="Başlık 1"/>
          <p:cNvSpPr>
            <a:spLocks noGrp="1"/>
          </p:cNvSpPr>
          <p:nvPr>
            <p:ph type="title"/>
          </p:nvPr>
        </p:nvSpPr>
        <p:spPr/>
        <p:txBody>
          <a:bodyPr/>
          <a:lstStyle/>
          <a:p>
            <a:r>
              <a:rPr lang="tr-TR" dirty="0" smtClean="0"/>
              <a:t>1950’s</a:t>
            </a:r>
            <a:endParaRPr lang="tr-TR" dirty="0"/>
          </a:p>
        </p:txBody>
      </p:sp>
    </p:spTree>
    <p:extLst>
      <p:ext uri="{BB962C8B-B14F-4D97-AF65-F5344CB8AC3E}">
        <p14:creationId xmlns:p14="http://schemas.microsoft.com/office/powerpoint/2010/main" val="169078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204864"/>
            <a:ext cx="7992888" cy="4464496"/>
          </a:xfrm>
        </p:spPr>
        <p:txBody>
          <a:bodyPr/>
          <a:lstStyle/>
          <a:p>
            <a:r>
              <a:rPr lang="en-US" dirty="0"/>
              <a:t>In the 1960’s the role of counseling regarding the overall well-being of students was emphasized by educational policy makers. </a:t>
            </a:r>
            <a:endParaRPr lang="tr-TR" dirty="0" smtClean="0"/>
          </a:p>
          <a:p>
            <a:endParaRPr lang="tr-TR" dirty="0"/>
          </a:p>
          <a:p>
            <a:r>
              <a:rPr lang="en-US" dirty="0" smtClean="0"/>
              <a:t>The </a:t>
            </a:r>
            <a:r>
              <a:rPr lang="en-US" dirty="0"/>
              <a:t>increased role of guidance and counseling required trained counselors to work in the schools. </a:t>
            </a:r>
            <a:endParaRPr lang="tr-TR" dirty="0" smtClean="0"/>
          </a:p>
          <a:p>
            <a:endParaRPr lang="tr-TR" dirty="0"/>
          </a:p>
          <a:p>
            <a:r>
              <a:rPr lang="en-US" dirty="0" smtClean="0"/>
              <a:t>Consequently</a:t>
            </a:r>
            <a:r>
              <a:rPr lang="en-US" dirty="0"/>
              <a:t>, the first Educational Psychology and Guidance graduate program opened in 1965 at Ankara University (</a:t>
            </a:r>
            <a:r>
              <a:rPr lang="en-US" dirty="0" err="1"/>
              <a:t>Doğan</a:t>
            </a:r>
            <a:r>
              <a:rPr lang="en-US" dirty="0"/>
              <a:t>, 2000). </a:t>
            </a:r>
            <a:endParaRPr lang="tr-TR" dirty="0"/>
          </a:p>
        </p:txBody>
      </p:sp>
      <p:sp>
        <p:nvSpPr>
          <p:cNvPr id="2" name="Başlık 1"/>
          <p:cNvSpPr>
            <a:spLocks noGrp="1"/>
          </p:cNvSpPr>
          <p:nvPr>
            <p:ph type="title"/>
          </p:nvPr>
        </p:nvSpPr>
        <p:spPr/>
        <p:txBody>
          <a:bodyPr/>
          <a:lstStyle/>
          <a:p>
            <a:r>
              <a:rPr lang="tr-TR" dirty="0" smtClean="0"/>
              <a:t>1960’s</a:t>
            </a:r>
            <a:endParaRPr lang="tr-TR" dirty="0"/>
          </a:p>
        </p:txBody>
      </p:sp>
    </p:spTree>
    <p:extLst>
      <p:ext uri="{BB962C8B-B14F-4D97-AF65-F5344CB8AC3E}">
        <p14:creationId xmlns:p14="http://schemas.microsoft.com/office/powerpoint/2010/main" val="1501876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204864"/>
            <a:ext cx="8352928" cy="4176464"/>
          </a:xfrm>
        </p:spPr>
        <p:txBody>
          <a:bodyPr>
            <a:normAutofit lnSpcReduction="10000"/>
          </a:bodyPr>
          <a:lstStyle/>
          <a:p>
            <a:r>
              <a:rPr lang="en-US" dirty="0"/>
              <a:t>In the 1970’s guidance services started in 23 schools. Because there were insufficient numbers of counselors, graduates of other departments such as sociology, philosophy, and education -- who were not trained to be counselors -- were appointed as </a:t>
            </a:r>
            <a:r>
              <a:rPr lang="en-US" i="1" dirty="0"/>
              <a:t>guidance teachers</a:t>
            </a:r>
            <a:r>
              <a:rPr lang="en-US" dirty="0"/>
              <a:t> (Stockton &amp; </a:t>
            </a:r>
            <a:r>
              <a:rPr lang="en-US" dirty="0" err="1"/>
              <a:t>Yerin</a:t>
            </a:r>
            <a:r>
              <a:rPr lang="en-US" dirty="0"/>
              <a:t> </a:t>
            </a:r>
            <a:r>
              <a:rPr lang="en-US" dirty="0" err="1"/>
              <a:t>Güneri</a:t>
            </a:r>
            <a:r>
              <a:rPr lang="en-US" dirty="0"/>
              <a:t>, 2011). </a:t>
            </a:r>
            <a:endParaRPr lang="tr-TR" dirty="0" smtClean="0"/>
          </a:p>
          <a:p>
            <a:endParaRPr lang="tr-TR" dirty="0"/>
          </a:p>
          <a:p>
            <a:r>
              <a:rPr lang="en-US" dirty="0" smtClean="0"/>
              <a:t>The </a:t>
            </a:r>
            <a:r>
              <a:rPr lang="en-US" dirty="0"/>
              <a:t>decision negatively impacted the profession’s development and created conflict between graduates of counseling and graduates of other programs working in the schools as school counselors</a:t>
            </a:r>
            <a:endParaRPr lang="tr-TR" dirty="0"/>
          </a:p>
        </p:txBody>
      </p:sp>
      <p:sp>
        <p:nvSpPr>
          <p:cNvPr id="2" name="Başlık 1"/>
          <p:cNvSpPr>
            <a:spLocks noGrp="1"/>
          </p:cNvSpPr>
          <p:nvPr>
            <p:ph type="title"/>
          </p:nvPr>
        </p:nvSpPr>
        <p:spPr/>
        <p:txBody>
          <a:bodyPr/>
          <a:lstStyle/>
          <a:p>
            <a:r>
              <a:rPr lang="tr-TR" dirty="0" smtClean="0"/>
              <a:t>1970’s</a:t>
            </a:r>
            <a:endParaRPr lang="tr-TR" dirty="0"/>
          </a:p>
        </p:txBody>
      </p:sp>
    </p:spTree>
    <p:extLst>
      <p:ext uri="{BB962C8B-B14F-4D97-AF65-F5344CB8AC3E}">
        <p14:creationId xmlns:p14="http://schemas.microsoft.com/office/powerpoint/2010/main" val="1988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276872"/>
            <a:ext cx="7740848" cy="3849291"/>
          </a:xfrm>
        </p:spPr>
        <p:txBody>
          <a:bodyPr>
            <a:normAutofit lnSpcReduction="10000"/>
          </a:bodyPr>
          <a:lstStyle/>
          <a:p>
            <a:r>
              <a:rPr lang="en-US" dirty="0"/>
              <a:t>In 1980’s the Higher Education Council (HEC) established and opened undergraduate </a:t>
            </a:r>
            <a:r>
              <a:rPr lang="en-US" i="1" dirty="0"/>
              <a:t>Guidance and Psychological Counseling</a:t>
            </a:r>
            <a:r>
              <a:rPr lang="en-US" dirty="0"/>
              <a:t> programs in 1981. </a:t>
            </a:r>
            <a:endParaRPr lang="tr-TR" dirty="0" smtClean="0"/>
          </a:p>
          <a:p>
            <a:endParaRPr lang="tr-TR" dirty="0" smtClean="0"/>
          </a:p>
          <a:p>
            <a:r>
              <a:rPr lang="en-US" dirty="0" smtClean="0"/>
              <a:t>Related </a:t>
            </a:r>
            <a:r>
              <a:rPr lang="en-US" dirty="0"/>
              <a:t>developments included the establishment of the Turkish Psychological Counseling and Guidance Association (TPCGA) in 1989, and increases in the number of graduates from guidance and counseling programs. Together, these events contributed positively to the profession’s identity</a:t>
            </a:r>
            <a:endParaRPr lang="tr-TR" dirty="0"/>
          </a:p>
        </p:txBody>
      </p:sp>
      <p:sp>
        <p:nvSpPr>
          <p:cNvPr id="2" name="Başlık 1"/>
          <p:cNvSpPr>
            <a:spLocks noGrp="1"/>
          </p:cNvSpPr>
          <p:nvPr>
            <p:ph type="title"/>
          </p:nvPr>
        </p:nvSpPr>
        <p:spPr/>
        <p:txBody>
          <a:bodyPr/>
          <a:lstStyle/>
          <a:p>
            <a:r>
              <a:rPr lang="tr-TR" dirty="0" smtClean="0"/>
              <a:t>1980’s </a:t>
            </a:r>
            <a:endParaRPr lang="tr-TR" dirty="0"/>
          </a:p>
        </p:txBody>
      </p:sp>
    </p:spTree>
    <p:extLst>
      <p:ext uri="{BB962C8B-B14F-4D97-AF65-F5344CB8AC3E}">
        <p14:creationId xmlns:p14="http://schemas.microsoft.com/office/powerpoint/2010/main" val="263845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060848"/>
            <a:ext cx="7848872" cy="4464496"/>
          </a:xfrm>
        </p:spPr>
        <p:txBody>
          <a:bodyPr>
            <a:normAutofit/>
          </a:bodyPr>
          <a:lstStyle/>
          <a:p>
            <a:r>
              <a:rPr lang="en-US" dirty="0"/>
              <a:t>In the </a:t>
            </a:r>
            <a:r>
              <a:rPr lang="en-US" dirty="0" smtClean="0"/>
              <a:t>1990</a:t>
            </a:r>
            <a:r>
              <a:rPr lang="tr-TR" dirty="0" smtClean="0"/>
              <a:t>’</a:t>
            </a:r>
            <a:r>
              <a:rPr lang="en-US" dirty="0" smtClean="0"/>
              <a:t>s </a:t>
            </a:r>
            <a:r>
              <a:rPr lang="en-US" dirty="0"/>
              <a:t>major steps toward the scientific and professional development of the field included the publication of the </a:t>
            </a:r>
            <a:r>
              <a:rPr lang="en-US" i="1" dirty="0"/>
              <a:t>Journal of Psychological Counseling</a:t>
            </a:r>
            <a:r>
              <a:rPr lang="en-US" dirty="0"/>
              <a:t> </a:t>
            </a:r>
            <a:r>
              <a:rPr lang="en-US" i="1" dirty="0"/>
              <a:t>and Guidance</a:t>
            </a:r>
            <a:r>
              <a:rPr lang="en-US" dirty="0"/>
              <a:t> in 1990 and the </a:t>
            </a:r>
            <a:r>
              <a:rPr lang="en-US" i="1" dirty="0"/>
              <a:t>Psychological Counseling and Guidance Bulletin</a:t>
            </a:r>
            <a:r>
              <a:rPr lang="en-US" dirty="0"/>
              <a:t> by TPCGA in 1997. </a:t>
            </a:r>
            <a:endParaRPr lang="tr-TR" dirty="0" smtClean="0"/>
          </a:p>
          <a:p>
            <a:endParaRPr lang="tr-TR" dirty="0"/>
          </a:p>
          <a:p>
            <a:r>
              <a:rPr lang="en-US" dirty="0" smtClean="0"/>
              <a:t>The </a:t>
            </a:r>
            <a:r>
              <a:rPr lang="en-US" dirty="0"/>
              <a:t>first Psychological Counseling and Guidance Congress was held in 1991. In 1996, counselors were appointed to elementary schools for the first time (</a:t>
            </a:r>
            <a:r>
              <a:rPr lang="en-US" dirty="0" err="1"/>
              <a:t>Doğan</a:t>
            </a:r>
            <a:r>
              <a:rPr lang="en-US" dirty="0"/>
              <a:t>, 2000). </a:t>
            </a:r>
            <a:endParaRPr lang="tr-TR" dirty="0"/>
          </a:p>
          <a:p>
            <a:endParaRPr lang="tr-TR" dirty="0"/>
          </a:p>
        </p:txBody>
      </p:sp>
      <p:sp>
        <p:nvSpPr>
          <p:cNvPr id="2" name="Başlık 1"/>
          <p:cNvSpPr>
            <a:spLocks noGrp="1"/>
          </p:cNvSpPr>
          <p:nvPr>
            <p:ph type="title"/>
          </p:nvPr>
        </p:nvSpPr>
        <p:spPr/>
        <p:txBody>
          <a:bodyPr/>
          <a:lstStyle/>
          <a:p>
            <a:r>
              <a:rPr lang="en-US" dirty="0" smtClean="0"/>
              <a:t>1990</a:t>
            </a:r>
            <a:r>
              <a:rPr lang="tr-TR" dirty="0" smtClean="0"/>
              <a:t>’</a:t>
            </a:r>
            <a:r>
              <a:rPr lang="en-US" dirty="0" smtClean="0"/>
              <a:t>s</a:t>
            </a:r>
            <a:endParaRPr lang="tr-TR" dirty="0"/>
          </a:p>
        </p:txBody>
      </p:sp>
    </p:spTree>
    <p:extLst>
      <p:ext uri="{BB962C8B-B14F-4D97-AF65-F5344CB8AC3E}">
        <p14:creationId xmlns:p14="http://schemas.microsoft.com/office/powerpoint/2010/main" val="215941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348880"/>
            <a:ext cx="8352929" cy="4104456"/>
          </a:xfrm>
        </p:spPr>
        <p:txBody>
          <a:bodyPr>
            <a:normAutofit fontScale="92500" lnSpcReduction="10000"/>
          </a:bodyPr>
          <a:lstStyle/>
          <a:p>
            <a:r>
              <a:rPr lang="en-US" dirty="0"/>
              <a:t>The period between 2000 to 2010 included significant developments. The first was an emphasis on preventive and developmental approaches to be adopted by school counselors. This priority was reinforced in 2001 regulations issued by the Ministry of National Education (MONE). These regulatory decrees were followed by the development of increasingly comprehensive school counseling programs in 2006 by the group of experts (MONE, 2006).  </a:t>
            </a:r>
            <a:endParaRPr lang="tr-TR" dirty="0" smtClean="0"/>
          </a:p>
          <a:p>
            <a:endParaRPr lang="tr-TR" dirty="0" smtClean="0"/>
          </a:p>
          <a:p>
            <a:r>
              <a:rPr lang="en-US" dirty="0" smtClean="0"/>
              <a:t>The </a:t>
            </a:r>
            <a:r>
              <a:rPr lang="en-US" dirty="0"/>
              <a:t>second was the 2004 launch of annual student conferences devoted to counseling, and the 2006 launch of the biannual conference for applied counseling. </a:t>
            </a:r>
            <a:endParaRPr lang="tr-TR" dirty="0"/>
          </a:p>
        </p:txBody>
      </p:sp>
      <p:sp>
        <p:nvSpPr>
          <p:cNvPr id="2" name="Başlık 1"/>
          <p:cNvSpPr>
            <a:spLocks noGrp="1"/>
          </p:cNvSpPr>
          <p:nvPr>
            <p:ph type="title"/>
          </p:nvPr>
        </p:nvSpPr>
        <p:spPr/>
        <p:txBody>
          <a:bodyPr/>
          <a:lstStyle/>
          <a:p>
            <a:r>
              <a:rPr lang="tr-TR" dirty="0" smtClean="0"/>
              <a:t>2000’s</a:t>
            </a:r>
            <a:endParaRPr lang="tr-TR" dirty="0"/>
          </a:p>
        </p:txBody>
      </p:sp>
    </p:spTree>
    <p:extLst>
      <p:ext uri="{BB962C8B-B14F-4D97-AF65-F5344CB8AC3E}">
        <p14:creationId xmlns:p14="http://schemas.microsoft.com/office/powerpoint/2010/main" val="1431385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75</TotalTime>
  <Words>806</Words>
  <Application>Microsoft Office PowerPoint</Application>
  <PresentationFormat>On-screen Show (4:3)</PresentationFormat>
  <Paragraphs>42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Candara</vt:lpstr>
      <vt:lpstr>Symbol</vt:lpstr>
      <vt:lpstr>Dalga Biçimi</vt:lpstr>
      <vt:lpstr>Counseling in Turkey</vt:lpstr>
      <vt:lpstr>PowerPoint Presentation</vt:lpstr>
      <vt:lpstr>PowerPoint Presentation</vt:lpstr>
      <vt:lpstr>1950’s</vt:lpstr>
      <vt:lpstr>1960’s</vt:lpstr>
      <vt:lpstr>1970’s</vt:lpstr>
      <vt:lpstr>1980’s </vt:lpstr>
      <vt:lpstr>1990’s</vt:lpstr>
      <vt:lpstr>2000’s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BiLKANLTD</dc:creator>
  <cp:lastModifiedBy>kfidan</cp:lastModifiedBy>
  <cp:revision>5</cp:revision>
  <dcterms:created xsi:type="dcterms:W3CDTF">2015-03-23T14:30:57Z</dcterms:created>
  <dcterms:modified xsi:type="dcterms:W3CDTF">2015-03-25T08:25:40Z</dcterms:modified>
</cp:coreProperties>
</file>