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56" r:id="rId2"/>
    <p:sldId id="266" r:id="rId3"/>
    <p:sldId id="281" r:id="rId4"/>
    <p:sldId id="274" r:id="rId5"/>
    <p:sldId id="257" r:id="rId6"/>
    <p:sldId id="293" r:id="rId7"/>
    <p:sldId id="294" r:id="rId8"/>
    <p:sldId id="295" r:id="rId9"/>
    <p:sldId id="296" r:id="rId10"/>
    <p:sldId id="297" r:id="rId11"/>
    <p:sldId id="299" r:id="rId12"/>
    <p:sldId id="280" r:id="rId13"/>
    <p:sldId id="282" r:id="rId14"/>
    <p:sldId id="276" r:id="rId15"/>
    <p:sldId id="267" r:id="rId16"/>
    <p:sldId id="277" r:id="rId17"/>
    <p:sldId id="279" r:id="rId18"/>
    <p:sldId id="268" r:id="rId19"/>
    <p:sldId id="271" r:id="rId20"/>
    <p:sldId id="269" r:id="rId21"/>
    <p:sldId id="270" r:id="rId22"/>
    <p:sldId id="283" r:id="rId23"/>
    <p:sldId id="272" r:id="rId24"/>
    <p:sldId id="284" r:id="rId25"/>
    <p:sldId id="273" r:id="rId26"/>
    <p:sldId id="286"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42" d="100"/>
          <a:sy n="42" d="100"/>
        </p:scale>
        <p:origin x="-1512" y="-2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E6F0A9-CCD7-484D-9D6E-8689C05BF87E}" type="datetimeFigureOut">
              <a:rPr lang="en-US" smtClean="0"/>
              <a:t>2/25/2015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553F6-1D8C-442A-82FC-A8C6190870A6}" type="slidenum">
              <a:rPr lang="en-US" smtClean="0"/>
              <a:t>‹#›</a:t>
            </a:fld>
            <a:endParaRPr lang="en-US"/>
          </a:p>
        </p:txBody>
      </p:sp>
    </p:spTree>
    <p:extLst>
      <p:ext uri="{BB962C8B-B14F-4D97-AF65-F5344CB8AC3E}">
        <p14:creationId xmlns:p14="http://schemas.microsoft.com/office/powerpoint/2010/main" val="1107972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A04B49-F9D7-4154-BE5F-F6A30110356D}" type="datetime1">
              <a:rPr lang="en-US" smtClean="0"/>
              <a:t>2/25/2015</a:t>
            </a:fld>
            <a:endParaRPr lang="en-US"/>
          </a:p>
        </p:txBody>
      </p:sp>
      <p:sp>
        <p:nvSpPr>
          <p:cNvPr id="17" name="Footer Placeholder 16"/>
          <p:cNvSpPr>
            <a:spLocks noGrp="1"/>
          </p:cNvSpPr>
          <p:nvPr>
            <p:ph type="ftr" sz="quarter" idx="11"/>
          </p:nvPr>
        </p:nvSpPr>
        <p:spPr/>
        <p:txBody>
          <a:bodyPr/>
          <a:lstStyle/>
          <a:p>
            <a:r>
              <a:rPr lang="en-US" smtClean="0"/>
              <a:t>Korkut Owen, 2015</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953BA6-FA43-42B6-B530-46C6C50A080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D5D447-D45F-436F-8900-548E6D4ABEFC}" type="datetime1">
              <a:rPr lang="en-US" smtClean="0"/>
              <a:t>2/25/2015</a:t>
            </a:fld>
            <a:endParaRPr lang="en-US"/>
          </a:p>
        </p:txBody>
      </p:sp>
      <p:sp>
        <p:nvSpPr>
          <p:cNvPr id="5" name="Footer Placeholder 4"/>
          <p:cNvSpPr>
            <a:spLocks noGrp="1"/>
          </p:cNvSpPr>
          <p:nvPr>
            <p:ph type="ftr" sz="quarter" idx="11"/>
          </p:nvPr>
        </p:nvSpPr>
        <p:spPr/>
        <p:txBody>
          <a:bodyPr/>
          <a:lstStyle/>
          <a:p>
            <a:r>
              <a:rPr lang="en-US" smtClean="0"/>
              <a:t>Korkut Owen, 2015</a:t>
            </a:r>
            <a:endParaRPr lang="en-US"/>
          </a:p>
        </p:txBody>
      </p:sp>
      <p:sp>
        <p:nvSpPr>
          <p:cNvPr id="6" name="Slide Number Placeholder 5"/>
          <p:cNvSpPr>
            <a:spLocks noGrp="1"/>
          </p:cNvSpPr>
          <p:nvPr>
            <p:ph type="sldNum" sz="quarter" idx="12"/>
          </p:nvPr>
        </p:nvSpPr>
        <p:spPr/>
        <p:txBody>
          <a:bodyPr/>
          <a:lstStyle/>
          <a:p>
            <a:fld id="{F7953BA6-FA43-42B6-B530-46C6C50A080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7953BA6-FA43-42B6-B530-46C6C50A080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BFA59-D867-4E63-84CB-8B186F5EC4D4}" type="datetime1">
              <a:rPr lang="en-US" smtClean="0"/>
              <a:t>2/25/2015</a:t>
            </a:fld>
            <a:endParaRPr lang="en-US"/>
          </a:p>
        </p:txBody>
      </p:sp>
      <p:sp>
        <p:nvSpPr>
          <p:cNvPr id="5" name="Footer Placeholder 4"/>
          <p:cNvSpPr>
            <a:spLocks noGrp="1"/>
          </p:cNvSpPr>
          <p:nvPr>
            <p:ph type="ftr" sz="quarter" idx="11"/>
          </p:nvPr>
        </p:nvSpPr>
        <p:spPr/>
        <p:txBody>
          <a:bodyPr/>
          <a:lstStyle/>
          <a:p>
            <a:r>
              <a:rPr lang="en-US" smtClean="0"/>
              <a:t>Korkut Owen, 2015</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0415AB-B5EC-43F3-8B06-9B05497E0294}" type="datetime1">
              <a:rPr lang="en-US" smtClean="0"/>
              <a:t>2/25/2015</a:t>
            </a:fld>
            <a:endParaRPr lang="en-US"/>
          </a:p>
        </p:txBody>
      </p:sp>
      <p:sp>
        <p:nvSpPr>
          <p:cNvPr id="5" name="Footer Placeholder 4"/>
          <p:cNvSpPr>
            <a:spLocks noGrp="1"/>
          </p:cNvSpPr>
          <p:nvPr>
            <p:ph type="ftr" sz="quarter" idx="11"/>
          </p:nvPr>
        </p:nvSpPr>
        <p:spPr/>
        <p:txBody>
          <a:bodyPr/>
          <a:lstStyle/>
          <a:p>
            <a:r>
              <a:rPr lang="en-US" smtClean="0"/>
              <a:t>Korkut Owen, 2015</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7953BA6-FA43-42B6-B530-46C6C50A080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Korkut Owen, 2015</a:t>
            </a:r>
            <a:endParaRPr lang="en-US"/>
          </a:p>
        </p:txBody>
      </p:sp>
      <p:sp>
        <p:nvSpPr>
          <p:cNvPr id="4" name="Date Placeholder 3"/>
          <p:cNvSpPr>
            <a:spLocks noGrp="1"/>
          </p:cNvSpPr>
          <p:nvPr>
            <p:ph type="dt" sz="half" idx="10"/>
          </p:nvPr>
        </p:nvSpPr>
        <p:spPr/>
        <p:txBody>
          <a:bodyPr/>
          <a:lstStyle/>
          <a:p>
            <a:fld id="{70A2359D-1C60-4775-A91E-A9ED0D7D94A6}" type="datetime1">
              <a:rPr lang="en-US" smtClean="0"/>
              <a:t>2/25/2015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953BA6-FA43-42B6-B530-46C6C50A080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4EDFB27-3E39-4A99-BDC0-3325BDDF2E85}" type="datetime1">
              <a:rPr lang="en-US" smtClean="0"/>
              <a:t>2/25/2015</a:t>
            </a:fld>
            <a:endParaRPr lang="en-US"/>
          </a:p>
        </p:txBody>
      </p:sp>
      <p:sp>
        <p:nvSpPr>
          <p:cNvPr id="6" name="Footer Placeholder 5"/>
          <p:cNvSpPr>
            <a:spLocks noGrp="1"/>
          </p:cNvSpPr>
          <p:nvPr>
            <p:ph type="ftr" sz="quarter" idx="11"/>
          </p:nvPr>
        </p:nvSpPr>
        <p:spPr/>
        <p:txBody>
          <a:bodyPr/>
          <a:lstStyle/>
          <a:p>
            <a:r>
              <a:rPr lang="en-US" smtClean="0"/>
              <a:t>Korkut Owen, 2015</a:t>
            </a:r>
            <a:endParaRPr lang="en-US"/>
          </a:p>
        </p:txBody>
      </p:sp>
      <p:sp>
        <p:nvSpPr>
          <p:cNvPr id="7" name="Slide Number Placeholder 6"/>
          <p:cNvSpPr>
            <a:spLocks noGrp="1"/>
          </p:cNvSpPr>
          <p:nvPr>
            <p:ph type="sldNum" sz="quarter" idx="12"/>
          </p:nvPr>
        </p:nvSpPr>
        <p:spPr/>
        <p:txBody>
          <a:bodyPr/>
          <a:lstStyle/>
          <a:p>
            <a:fld id="{F7953BA6-FA43-42B6-B530-46C6C50A080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B56D980-BF11-4639-96B2-98009840BBCF}" type="datetime1">
              <a:rPr lang="en-US" smtClean="0"/>
              <a:t>2/25/2015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Korkut Owen, 2015</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7953BA6-FA43-42B6-B530-46C6C50A080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7C6505-2C59-4453-88B0-527C4DFD1B8A}" type="datetime1">
              <a:rPr lang="en-US" smtClean="0"/>
              <a:t>2/25/2015</a:t>
            </a:fld>
            <a:endParaRPr lang="en-US"/>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7953BA6-FA43-42B6-B530-46C6C50A08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49030C5-8B37-4694-8039-C564AF19810C}" type="datetime1">
              <a:rPr lang="en-US" smtClean="0"/>
              <a:t>2/25/2015</a:t>
            </a:fld>
            <a:endParaRPr lang="en-US"/>
          </a:p>
        </p:txBody>
      </p:sp>
      <p:sp>
        <p:nvSpPr>
          <p:cNvPr id="3" name="Footer Placeholder 2"/>
          <p:cNvSpPr>
            <a:spLocks noGrp="1"/>
          </p:cNvSpPr>
          <p:nvPr>
            <p:ph type="ftr" sz="quarter" idx="11"/>
          </p:nvPr>
        </p:nvSpPr>
        <p:spPr/>
        <p:txBody>
          <a:bodyPr/>
          <a:lstStyle/>
          <a:p>
            <a:r>
              <a:rPr lang="en-US" smtClean="0"/>
              <a:t>Korkut Owen, 2015</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7953BA6-FA43-42B6-B530-46C6C50A08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7953BA6-FA43-42B6-B530-46C6C50A080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2C5CBB2-DB72-4DB6-BF95-04D287A767E7}" type="datetime1">
              <a:rPr lang="en-US" smtClean="0"/>
              <a:t>2/25/2015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Korkut Owen, 2015</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7953BA6-FA43-42B6-B530-46C6C50A080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76CCFB3-2B03-4E11-812A-A93641C15CD0}" type="datetime1">
              <a:rPr lang="en-US" smtClean="0"/>
              <a:t>2/25/2015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Korkut Owen, 2015</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A7746C1-5B20-45BB-9EA2-C1757804081C}" type="datetime1">
              <a:rPr lang="en-US" smtClean="0"/>
              <a:t>2/25/2015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Korkut Owen, 2015</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7953BA6-FA43-42B6-B530-46C6C50A080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orgm.meb.gov.t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solidFill>
                  <a:srgbClr val="C00000"/>
                </a:solidFill>
              </a:rPr>
              <a:t>Introduction</a:t>
            </a:r>
            <a:endParaRPr lang="en-US" dirty="0">
              <a:solidFill>
                <a:srgbClr val="C00000"/>
              </a:solidFill>
            </a:endParaRPr>
          </a:p>
        </p:txBody>
      </p:sp>
    </p:spTree>
    <p:extLst>
      <p:ext uri="{BB962C8B-B14F-4D97-AF65-F5344CB8AC3E}">
        <p14:creationId xmlns:p14="http://schemas.microsoft.com/office/powerpoint/2010/main" val="2362588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990600"/>
          </a:xfrm>
        </p:spPr>
        <p:txBody>
          <a:bodyPr>
            <a:normAutofit fontScale="90000"/>
          </a:bodyPr>
          <a:lstStyle/>
          <a:p>
            <a:r>
              <a:rPr lang="en-US" sz="3600" dirty="0">
                <a:solidFill>
                  <a:srgbClr val="C00000"/>
                </a:solidFill>
              </a:rPr>
              <a:t>Learning to Contribute– Community </a:t>
            </a:r>
            <a:r>
              <a:rPr lang="en-US" sz="3600" dirty="0" smtClean="0">
                <a:solidFill>
                  <a:srgbClr val="C00000"/>
                </a:solidFill>
              </a:rPr>
              <a:t>Involvement</a:t>
            </a:r>
            <a:endParaRPr lang="en-US" dirty="0">
              <a:solidFill>
                <a:srgbClr val="C00000"/>
              </a:solidFill>
            </a:endParaRPr>
          </a:p>
        </p:txBody>
      </p:sp>
      <p:sp>
        <p:nvSpPr>
          <p:cNvPr id="3" name="Footer Placeholder 2"/>
          <p:cNvSpPr>
            <a:spLocks noGrp="1"/>
          </p:cNvSpPr>
          <p:nvPr>
            <p:ph type="ftr" sz="quarter" idx="11"/>
          </p:nvPr>
        </p:nvSpPr>
        <p:spPr/>
        <p:txBody>
          <a:bodyPr/>
          <a:lstStyle/>
          <a:p>
            <a:r>
              <a:rPr lang="en-US" smtClean="0"/>
              <a:t>Korkut Owen, 2015</a:t>
            </a:r>
            <a:endParaRPr lang="en-US"/>
          </a:p>
        </p:txBody>
      </p:sp>
      <p:sp>
        <p:nvSpPr>
          <p:cNvPr id="4" name="Slide Number Placeholder 3"/>
          <p:cNvSpPr>
            <a:spLocks noGrp="1"/>
          </p:cNvSpPr>
          <p:nvPr>
            <p:ph type="sldNum" sz="quarter" idx="12"/>
          </p:nvPr>
        </p:nvSpPr>
        <p:spPr/>
        <p:txBody>
          <a:bodyPr/>
          <a:lstStyle/>
          <a:p>
            <a:fld id="{F7953BA6-FA43-42B6-B530-46C6C50A080D}" type="slidenum">
              <a:rPr lang="en-US" smtClean="0"/>
              <a:t>10</a:t>
            </a:fld>
            <a:endParaRPr lang="en-US"/>
          </a:p>
        </p:txBody>
      </p:sp>
      <p:sp>
        <p:nvSpPr>
          <p:cNvPr id="5" name="Content Placeholder 4"/>
          <p:cNvSpPr>
            <a:spLocks noGrp="1"/>
          </p:cNvSpPr>
          <p:nvPr>
            <p:ph sz="quarter" idx="1"/>
          </p:nvPr>
        </p:nvSpPr>
        <p:spPr>
          <a:xfrm>
            <a:off x="381000" y="1981200"/>
            <a:ext cx="8424672" cy="4117848"/>
          </a:xfrm>
        </p:spPr>
        <p:txBody>
          <a:bodyPr>
            <a:normAutofit/>
          </a:bodyPr>
          <a:lstStyle/>
          <a:p>
            <a:r>
              <a:rPr lang="en-US" sz="4800" dirty="0">
                <a:solidFill>
                  <a:srgbClr val="002060"/>
                </a:solidFill>
              </a:rPr>
              <a:t>Be involved community member and </a:t>
            </a:r>
            <a:r>
              <a:rPr lang="en-US" sz="4800" dirty="0" smtClean="0">
                <a:solidFill>
                  <a:srgbClr val="002060"/>
                </a:solidFill>
              </a:rPr>
              <a:t>citizens</a:t>
            </a:r>
            <a:endParaRPr lang="en-US" sz="4800" dirty="0">
              <a:solidFill>
                <a:srgbClr val="002060"/>
              </a:solidFill>
            </a:endParaRPr>
          </a:p>
        </p:txBody>
      </p:sp>
    </p:spTree>
    <p:extLst>
      <p:ext uri="{BB962C8B-B14F-4D97-AF65-F5344CB8AC3E}">
        <p14:creationId xmlns:p14="http://schemas.microsoft.com/office/powerpoint/2010/main" val="322287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solidFill>
                  <a:srgbClr val="C00000"/>
                </a:solidFill>
              </a:rPr>
              <a:t>Who is school counselor (guidance teacher) ? MONE</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endParaRPr lang="en-US" dirty="0" smtClean="0"/>
          </a:p>
          <a:p>
            <a:r>
              <a:rPr lang="en-US" dirty="0" smtClean="0">
                <a:solidFill>
                  <a:srgbClr val="002060"/>
                </a:solidFill>
              </a:rPr>
              <a:t>We do not have a short definition.. But we have </a:t>
            </a:r>
            <a:r>
              <a:rPr lang="tr-TR" dirty="0" smtClean="0">
                <a:solidFill>
                  <a:srgbClr val="002060"/>
                </a:solidFill>
              </a:rPr>
              <a:t>a list </a:t>
            </a:r>
            <a:r>
              <a:rPr lang="en-US" dirty="0" smtClean="0">
                <a:solidFill>
                  <a:srgbClr val="002060"/>
                </a:solidFill>
              </a:rPr>
              <a:t>what school counselor do… </a:t>
            </a:r>
            <a:endParaRPr lang="en-US" dirty="0">
              <a:solidFill>
                <a:srgbClr val="002060"/>
              </a:solidFill>
            </a:endParaRP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11</a:t>
            </a:fld>
            <a:endParaRPr lang="en-US"/>
          </a:p>
        </p:txBody>
      </p:sp>
    </p:spTree>
    <p:extLst>
      <p:ext uri="{BB962C8B-B14F-4D97-AF65-F5344CB8AC3E}">
        <p14:creationId xmlns:p14="http://schemas.microsoft.com/office/powerpoint/2010/main" val="2669048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err="1" smtClean="0">
                <a:solidFill>
                  <a:srgbClr val="C00000"/>
                </a:solidFill>
              </a:rPr>
              <a:t>Wh</a:t>
            </a:r>
            <a:r>
              <a:rPr lang="tr-TR" dirty="0" smtClean="0">
                <a:solidFill>
                  <a:srgbClr val="C00000"/>
                </a:solidFill>
              </a:rPr>
              <a:t>at</a:t>
            </a:r>
            <a:r>
              <a:rPr lang="en-US" dirty="0" smtClean="0">
                <a:solidFill>
                  <a:srgbClr val="C00000"/>
                </a:solidFill>
              </a:rPr>
              <a:t> school counselor</a:t>
            </a:r>
            <a:r>
              <a:rPr lang="tr-TR" dirty="0" smtClean="0">
                <a:solidFill>
                  <a:srgbClr val="C00000"/>
                </a:solidFill>
              </a:rPr>
              <a:t>s </a:t>
            </a:r>
            <a:r>
              <a:rPr lang="en-US" dirty="0" smtClean="0">
                <a:solidFill>
                  <a:srgbClr val="C00000"/>
                </a:solidFill>
              </a:rPr>
              <a:t> (guidance teacher) </a:t>
            </a:r>
            <a:r>
              <a:rPr lang="tr-TR" dirty="0" smtClean="0">
                <a:solidFill>
                  <a:srgbClr val="C00000"/>
                </a:solidFill>
              </a:rPr>
              <a:t>do</a:t>
            </a:r>
            <a:r>
              <a:rPr lang="en-US" dirty="0" smtClean="0">
                <a:solidFill>
                  <a:srgbClr val="C00000"/>
                </a:solidFill>
              </a:rPr>
              <a:t>? MONE</a:t>
            </a:r>
            <a:endParaRPr lang="en-US" dirty="0">
              <a:solidFill>
                <a:srgbClr val="C00000"/>
              </a:solidFill>
            </a:endParaRPr>
          </a:p>
        </p:txBody>
      </p:sp>
      <p:sp>
        <p:nvSpPr>
          <p:cNvPr id="3" name="Content Placeholder 2"/>
          <p:cNvSpPr>
            <a:spLocks noGrp="1"/>
          </p:cNvSpPr>
          <p:nvPr>
            <p:ph sz="quarter" idx="1"/>
          </p:nvPr>
        </p:nvSpPr>
        <p:spPr>
          <a:xfrm>
            <a:off x="152400" y="1295400"/>
            <a:ext cx="8915400" cy="4876800"/>
          </a:xfrm>
        </p:spPr>
        <p:txBody>
          <a:bodyPr>
            <a:noAutofit/>
          </a:bodyPr>
          <a:lstStyle/>
          <a:p>
            <a:r>
              <a:rPr lang="en-US" sz="900" b="1" dirty="0" err="1">
                <a:solidFill>
                  <a:srgbClr val="002060"/>
                </a:solidFill>
              </a:rPr>
              <a:t>Psikoljik</a:t>
            </a:r>
            <a:r>
              <a:rPr lang="en-US" sz="900" b="1" dirty="0">
                <a:solidFill>
                  <a:srgbClr val="002060"/>
                </a:solidFill>
              </a:rPr>
              <a:t> </a:t>
            </a:r>
            <a:r>
              <a:rPr lang="en-US" sz="900" b="1" dirty="0" err="1">
                <a:solidFill>
                  <a:srgbClr val="002060"/>
                </a:solidFill>
              </a:rPr>
              <a:t>Danışmanın</a:t>
            </a:r>
            <a:r>
              <a:rPr lang="en-US" sz="900" b="1" dirty="0">
                <a:solidFill>
                  <a:srgbClr val="002060"/>
                </a:solidFill>
              </a:rPr>
              <a:t> </a:t>
            </a:r>
            <a:r>
              <a:rPr lang="en-US" sz="900" b="1" dirty="0" err="1">
                <a:solidFill>
                  <a:srgbClr val="002060"/>
                </a:solidFill>
              </a:rPr>
              <a:t>Görevleri</a:t>
            </a:r>
            <a:r>
              <a:rPr lang="en-US" sz="900" dirty="0">
                <a:solidFill>
                  <a:srgbClr val="002060"/>
                </a:solidFill>
              </a:rPr>
              <a:t>: </a:t>
            </a:r>
          </a:p>
          <a:p>
            <a:r>
              <a:rPr lang="en-US" sz="900" b="1" dirty="0" err="1">
                <a:solidFill>
                  <a:srgbClr val="002060"/>
                </a:solidFill>
              </a:rPr>
              <a:t>Madde</a:t>
            </a:r>
            <a:r>
              <a:rPr lang="en-US" sz="900" b="1" dirty="0">
                <a:solidFill>
                  <a:srgbClr val="002060"/>
                </a:solidFill>
              </a:rPr>
              <a:t> 50</a:t>
            </a:r>
            <a:r>
              <a:rPr lang="en-US" sz="900" dirty="0">
                <a:solidFill>
                  <a:srgbClr val="002060"/>
                </a:solidFill>
              </a:rPr>
              <a:t> -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danışman</a:t>
            </a:r>
            <a:r>
              <a:rPr lang="en-US" sz="900" dirty="0">
                <a:solidFill>
                  <a:srgbClr val="002060"/>
                </a:solidFill>
              </a:rPr>
              <a:t> </a:t>
            </a:r>
            <a:r>
              <a:rPr lang="en-US" sz="900" dirty="0" err="1">
                <a:solidFill>
                  <a:srgbClr val="002060"/>
                </a:solidFill>
              </a:rPr>
              <a:t>aşağıdaki</a:t>
            </a:r>
            <a:r>
              <a:rPr lang="en-US" sz="900" dirty="0">
                <a:solidFill>
                  <a:srgbClr val="002060"/>
                </a:solidFill>
              </a:rPr>
              <a:t> </a:t>
            </a:r>
            <a:r>
              <a:rPr lang="en-US" sz="900" dirty="0" err="1">
                <a:solidFill>
                  <a:srgbClr val="002060"/>
                </a:solidFill>
              </a:rPr>
              <a:t>görevleri</a:t>
            </a:r>
            <a:r>
              <a:rPr lang="en-US" sz="900" dirty="0">
                <a:solidFill>
                  <a:srgbClr val="002060"/>
                </a:solidFill>
              </a:rPr>
              <a:t> </a:t>
            </a:r>
            <a:r>
              <a:rPr lang="en-US" sz="900" dirty="0" err="1">
                <a:solidFill>
                  <a:srgbClr val="002060"/>
                </a:solidFill>
              </a:rPr>
              <a:t>yapar</a:t>
            </a:r>
            <a:r>
              <a:rPr lang="en-US" sz="900" dirty="0">
                <a:solidFill>
                  <a:srgbClr val="002060"/>
                </a:solidFill>
              </a:rPr>
              <a:t>: </a:t>
            </a:r>
          </a:p>
          <a:p>
            <a:r>
              <a:rPr lang="en-US" sz="900" dirty="0">
                <a:solidFill>
                  <a:srgbClr val="002060"/>
                </a:solidFill>
              </a:rPr>
              <a:t>a) İl </a:t>
            </a:r>
            <a:r>
              <a:rPr lang="en-US" sz="900" dirty="0" err="1">
                <a:solidFill>
                  <a:srgbClr val="002060"/>
                </a:solidFill>
              </a:rPr>
              <a:t>çerçeve</a:t>
            </a:r>
            <a:r>
              <a:rPr lang="en-US" sz="900" dirty="0">
                <a:solidFill>
                  <a:srgbClr val="002060"/>
                </a:solidFill>
              </a:rPr>
              <a:t> </a:t>
            </a:r>
            <a:r>
              <a:rPr lang="en-US" sz="900" dirty="0" err="1">
                <a:solidFill>
                  <a:srgbClr val="002060"/>
                </a:solidFill>
              </a:rPr>
              <a:t>programını</a:t>
            </a:r>
            <a:r>
              <a:rPr lang="en-US" sz="900" dirty="0">
                <a:solidFill>
                  <a:srgbClr val="002060"/>
                </a:solidFill>
              </a:rPr>
              <a:t> </a:t>
            </a:r>
            <a:r>
              <a:rPr lang="en-US" sz="900" dirty="0" err="1">
                <a:solidFill>
                  <a:srgbClr val="002060"/>
                </a:solidFill>
              </a:rPr>
              <a:t>temel</a:t>
            </a:r>
            <a:r>
              <a:rPr lang="en-US" sz="900" dirty="0">
                <a:solidFill>
                  <a:srgbClr val="002060"/>
                </a:solidFill>
              </a:rPr>
              <a:t> </a:t>
            </a:r>
            <a:r>
              <a:rPr lang="en-US" sz="900" dirty="0" err="1">
                <a:solidFill>
                  <a:srgbClr val="002060"/>
                </a:solidFill>
              </a:rPr>
              <a:t>alarak</a:t>
            </a:r>
            <a:r>
              <a:rPr lang="en-US" sz="900" dirty="0">
                <a:solidFill>
                  <a:srgbClr val="002060"/>
                </a:solidFill>
              </a:rPr>
              <a:t> </a:t>
            </a:r>
            <a:r>
              <a:rPr lang="en-US" sz="900" dirty="0" err="1">
                <a:solidFill>
                  <a:srgbClr val="002060"/>
                </a:solidFill>
              </a:rPr>
              <a:t>okulunun</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hizmetleri</a:t>
            </a:r>
            <a:r>
              <a:rPr lang="en-US" sz="900" dirty="0">
                <a:solidFill>
                  <a:srgbClr val="002060"/>
                </a:solidFill>
              </a:rPr>
              <a:t> </a:t>
            </a:r>
            <a:r>
              <a:rPr lang="en-US" sz="900" dirty="0" err="1">
                <a:solidFill>
                  <a:srgbClr val="002060"/>
                </a:solidFill>
              </a:rPr>
              <a:t>programını</a:t>
            </a:r>
            <a:r>
              <a:rPr lang="en-US" sz="900" dirty="0">
                <a:solidFill>
                  <a:srgbClr val="002060"/>
                </a:solidFill>
              </a:rPr>
              <a:t> </a:t>
            </a:r>
            <a:r>
              <a:rPr lang="en-US" sz="900" dirty="0" err="1">
                <a:solidFill>
                  <a:srgbClr val="002060"/>
                </a:solidFill>
              </a:rPr>
              <a:t>sınıf</a:t>
            </a:r>
            <a:r>
              <a:rPr lang="en-US" sz="900" dirty="0">
                <a:solidFill>
                  <a:srgbClr val="002060"/>
                </a:solidFill>
              </a:rPr>
              <a:t> </a:t>
            </a:r>
            <a:r>
              <a:rPr lang="en-US" sz="900" dirty="0" err="1">
                <a:solidFill>
                  <a:srgbClr val="002060"/>
                </a:solidFill>
              </a:rPr>
              <a:t>düzeylerine</a:t>
            </a:r>
            <a:r>
              <a:rPr lang="en-US" sz="900" dirty="0">
                <a:solidFill>
                  <a:srgbClr val="002060"/>
                </a:solidFill>
              </a:rPr>
              <a:t>, </a:t>
            </a:r>
            <a:r>
              <a:rPr lang="en-US" sz="900" dirty="0" err="1">
                <a:solidFill>
                  <a:srgbClr val="002060"/>
                </a:solidFill>
              </a:rPr>
              <a:t>okulun</a:t>
            </a:r>
            <a:r>
              <a:rPr lang="en-US" sz="900" dirty="0">
                <a:solidFill>
                  <a:srgbClr val="002060"/>
                </a:solidFill>
              </a:rPr>
              <a:t> </a:t>
            </a:r>
            <a:r>
              <a:rPr lang="en-US" sz="900" dirty="0" err="1">
                <a:solidFill>
                  <a:srgbClr val="002060"/>
                </a:solidFill>
              </a:rPr>
              <a:t>türüne</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öğrencilerin</a:t>
            </a:r>
            <a:r>
              <a:rPr lang="en-US" sz="900" dirty="0">
                <a:solidFill>
                  <a:srgbClr val="002060"/>
                </a:solidFill>
              </a:rPr>
              <a:t> </a:t>
            </a:r>
            <a:r>
              <a:rPr lang="en-US" sz="900" dirty="0" err="1">
                <a:solidFill>
                  <a:srgbClr val="002060"/>
                </a:solidFill>
              </a:rPr>
              <a:t>İhtiyaçlarına</a:t>
            </a:r>
            <a:r>
              <a:rPr lang="en-US" sz="900" dirty="0">
                <a:solidFill>
                  <a:srgbClr val="002060"/>
                </a:solidFill>
              </a:rPr>
              <a:t> </a:t>
            </a:r>
            <a:r>
              <a:rPr lang="en-US" sz="900" dirty="0" err="1">
                <a:solidFill>
                  <a:srgbClr val="002060"/>
                </a:solidFill>
              </a:rPr>
              <a:t>göre</a:t>
            </a:r>
            <a:r>
              <a:rPr lang="en-US" sz="900" dirty="0">
                <a:solidFill>
                  <a:srgbClr val="002060"/>
                </a:solidFill>
              </a:rPr>
              <a:t> </a:t>
            </a:r>
            <a:r>
              <a:rPr lang="en-US" sz="900" dirty="0" err="1">
                <a:solidFill>
                  <a:srgbClr val="002060"/>
                </a:solidFill>
              </a:rPr>
              <a:t>hazırlar</a:t>
            </a:r>
            <a:r>
              <a:rPr lang="en-US" sz="900" dirty="0">
                <a:solidFill>
                  <a:srgbClr val="002060"/>
                </a:solidFill>
              </a:rPr>
              <a:t>. </a:t>
            </a:r>
          </a:p>
          <a:p>
            <a:r>
              <a:rPr lang="en-US" sz="900" dirty="0">
                <a:solidFill>
                  <a:srgbClr val="002060"/>
                </a:solidFill>
              </a:rPr>
              <a:t>b) </a:t>
            </a:r>
            <a:r>
              <a:rPr lang="en-US" sz="900" dirty="0" err="1">
                <a:solidFill>
                  <a:srgbClr val="002060"/>
                </a:solidFill>
              </a:rPr>
              <a:t>Rehberlik</a:t>
            </a:r>
            <a:r>
              <a:rPr lang="en-US" sz="900" dirty="0">
                <a:solidFill>
                  <a:srgbClr val="002060"/>
                </a:solidFill>
              </a:rPr>
              <a:t> </a:t>
            </a:r>
            <a:r>
              <a:rPr lang="en-US" sz="900" dirty="0" err="1">
                <a:solidFill>
                  <a:srgbClr val="002060"/>
                </a:solidFill>
              </a:rPr>
              <a:t>programının</a:t>
            </a:r>
            <a:r>
              <a:rPr lang="en-US" sz="900" dirty="0">
                <a:solidFill>
                  <a:srgbClr val="002060"/>
                </a:solidFill>
              </a:rPr>
              <a:t> </a:t>
            </a:r>
            <a:r>
              <a:rPr lang="en-US" sz="900" dirty="0" err="1">
                <a:solidFill>
                  <a:srgbClr val="002060"/>
                </a:solidFill>
              </a:rPr>
              <a:t>ilgili</a:t>
            </a:r>
            <a:r>
              <a:rPr lang="en-US" sz="900" dirty="0">
                <a:solidFill>
                  <a:srgbClr val="002060"/>
                </a:solidFill>
              </a:rPr>
              <a:t> </a:t>
            </a:r>
            <a:r>
              <a:rPr lang="en-US" sz="900" dirty="0" err="1">
                <a:solidFill>
                  <a:srgbClr val="002060"/>
                </a:solidFill>
              </a:rPr>
              <a:t>kısmının</a:t>
            </a:r>
            <a:r>
              <a:rPr lang="en-US" sz="900" dirty="0">
                <a:solidFill>
                  <a:srgbClr val="002060"/>
                </a:solidFill>
              </a:rPr>
              <a:t> </a:t>
            </a:r>
            <a:r>
              <a:rPr lang="en-US" sz="900" dirty="0" err="1">
                <a:solidFill>
                  <a:srgbClr val="002060"/>
                </a:solidFill>
              </a:rPr>
              <a:t>uygulanmasında</a:t>
            </a:r>
            <a:r>
              <a:rPr lang="en-US" sz="900" dirty="0">
                <a:solidFill>
                  <a:srgbClr val="002060"/>
                </a:solidFill>
              </a:rPr>
              <a:t> </a:t>
            </a:r>
            <a:r>
              <a:rPr lang="en-US" sz="900" dirty="0" err="1">
                <a:solidFill>
                  <a:srgbClr val="002060"/>
                </a:solidFill>
              </a:rPr>
              <a:t>sınıf</a:t>
            </a:r>
            <a:r>
              <a:rPr lang="en-US" sz="900" dirty="0">
                <a:solidFill>
                  <a:srgbClr val="002060"/>
                </a:solidFill>
              </a:rPr>
              <a:t> </a:t>
            </a:r>
            <a:r>
              <a:rPr lang="en-US" sz="900" dirty="0" err="1">
                <a:solidFill>
                  <a:srgbClr val="002060"/>
                </a:solidFill>
              </a:rPr>
              <a:t>öğretmenlerine</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eder</a:t>
            </a:r>
            <a:r>
              <a:rPr lang="en-US" sz="900" dirty="0">
                <a:solidFill>
                  <a:srgbClr val="002060"/>
                </a:solidFill>
              </a:rPr>
              <a:t>. </a:t>
            </a:r>
          </a:p>
          <a:p>
            <a:r>
              <a:rPr lang="en-US" sz="900" dirty="0">
                <a:solidFill>
                  <a:srgbClr val="002060"/>
                </a:solidFill>
              </a:rPr>
              <a:t>c) </a:t>
            </a:r>
            <a:r>
              <a:rPr lang="en-US" sz="900" dirty="0" err="1">
                <a:solidFill>
                  <a:srgbClr val="002060"/>
                </a:solidFill>
              </a:rPr>
              <a:t>Okulunun</a:t>
            </a:r>
            <a:r>
              <a:rPr lang="en-US" sz="900" dirty="0">
                <a:solidFill>
                  <a:srgbClr val="002060"/>
                </a:solidFill>
              </a:rPr>
              <a:t> </a:t>
            </a:r>
            <a:r>
              <a:rPr lang="en-US" sz="900" dirty="0" err="1">
                <a:solidFill>
                  <a:srgbClr val="002060"/>
                </a:solidFill>
              </a:rPr>
              <a:t>tür</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Özelliklerine</a:t>
            </a:r>
            <a:r>
              <a:rPr lang="en-US" sz="900" dirty="0">
                <a:solidFill>
                  <a:srgbClr val="002060"/>
                </a:solidFill>
              </a:rPr>
              <a:t> </a:t>
            </a:r>
            <a:r>
              <a:rPr lang="en-US" sz="900" dirty="0" err="1">
                <a:solidFill>
                  <a:srgbClr val="002060"/>
                </a:solidFill>
              </a:rPr>
              <a:t>göre</a:t>
            </a:r>
            <a:r>
              <a:rPr lang="en-US" sz="900" dirty="0">
                <a:solidFill>
                  <a:srgbClr val="002060"/>
                </a:solidFill>
              </a:rPr>
              <a:t> </a:t>
            </a:r>
            <a:r>
              <a:rPr lang="en-US" sz="900" dirty="0" err="1">
                <a:solidFill>
                  <a:srgbClr val="002060"/>
                </a:solidFill>
              </a:rPr>
              <a:t>gerekli</a:t>
            </a:r>
            <a:r>
              <a:rPr lang="en-US" sz="900" dirty="0">
                <a:solidFill>
                  <a:srgbClr val="002060"/>
                </a:solidFill>
              </a:rPr>
              <a:t> </a:t>
            </a:r>
            <a:r>
              <a:rPr lang="en-US" sz="900" dirty="0" err="1">
                <a:solidFill>
                  <a:srgbClr val="002060"/>
                </a:solidFill>
              </a:rPr>
              <a:t>eğitsel</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meslekî</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etkinliklerini</a:t>
            </a:r>
            <a:r>
              <a:rPr lang="en-US" sz="900" dirty="0">
                <a:solidFill>
                  <a:srgbClr val="002060"/>
                </a:solidFill>
              </a:rPr>
              <a:t> </a:t>
            </a:r>
            <a:r>
              <a:rPr lang="en-US" sz="900" dirty="0" err="1">
                <a:solidFill>
                  <a:srgbClr val="002060"/>
                </a:solidFill>
              </a:rPr>
              <a:t>plânlar</a:t>
            </a:r>
            <a:r>
              <a:rPr lang="en-US" sz="900" dirty="0">
                <a:solidFill>
                  <a:srgbClr val="002060"/>
                </a:solidFill>
              </a:rPr>
              <a:t>, </a:t>
            </a:r>
            <a:r>
              <a:rPr lang="en-US" sz="900" dirty="0" err="1">
                <a:solidFill>
                  <a:srgbClr val="002060"/>
                </a:solidFill>
              </a:rPr>
              <a:t>programlaştırarak</a:t>
            </a:r>
            <a:r>
              <a:rPr lang="en-US" sz="900" dirty="0">
                <a:solidFill>
                  <a:srgbClr val="002060"/>
                </a:solidFill>
              </a:rPr>
              <a:t> </a:t>
            </a:r>
            <a:r>
              <a:rPr lang="en-US" sz="900" dirty="0" err="1">
                <a:solidFill>
                  <a:srgbClr val="002060"/>
                </a:solidFill>
              </a:rPr>
              <a:t>uygular</a:t>
            </a:r>
            <a:r>
              <a:rPr lang="en-US" sz="900" dirty="0">
                <a:solidFill>
                  <a:srgbClr val="002060"/>
                </a:solidFill>
              </a:rPr>
              <a:t> </a:t>
            </a:r>
            <a:r>
              <a:rPr lang="en-US" sz="900" dirty="0" err="1">
                <a:solidFill>
                  <a:srgbClr val="002060"/>
                </a:solidFill>
              </a:rPr>
              <a:t>veya</a:t>
            </a:r>
            <a:r>
              <a:rPr lang="en-US" sz="900" dirty="0">
                <a:solidFill>
                  <a:srgbClr val="002060"/>
                </a:solidFill>
              </a:rPr>
              <a:t> </a:t>
            </a:r>
            <a:r>
              <a:rPr lang="en-US" sz="900" dirty="0" err="1">
                <a:solidFill>
                  <a:srgbClr val="002060"/>
                </a:solidFill>
              </a:rPr>
              <a:t>uygulanmasına</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eder</a:t>
            </a:r>
            <a:r>
              <a:rPr lang="en-US" sz="900" dirty="0">
                <a:solidFill>
                  <a:srgbClr val="002060"/>
                </a:solidFill>
              </a:rPr>
              <a:t>. </a:t>
            </a:r>
          </a:p>
          <a:p>
            <a:r>
              <a:rPr lang="en-US" sz="900" dirty="0">
                <a:solidFill>
                  <a:srgbClr val="002060"/>
                </a:solidFill>
              </a:rPr>
              <a:t>d) </a:t>
            </a:r>
            <a:r>
              <a:rPr lang="en-US" sz="900" dirty="0" err="1">
                <a:solidFill>
                  <a:srgbClr val="002060"/>
                </a:solidFill>
              </a:rPr>
              <a:t>Bireysel</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hizmetlerini</a:t>
            </a:r>
            <a:r>
              <a:rPr lang="en-US" sz="900" dirty="0">
                <a:solidFill>
                  <a:srgbClr val="002060"/>
                </a:solidFill>
              </a:rPr>
              <a:t> </a:t>
            </a:r>
            <a:r>
              <a:rPr lang="en-US" sz="900" dirty="0" err="1">
                <a:solidFill>
                  <a:srgbClr val="002060"/>
                </a:solidFill>
              </a:rPr>
              <a:t>alanın</a:t>
            </a:r>
            <a:r>
              <a:rPr lang="en-US" sz="900" dirty="0">
                <a:solidFill>
                  <a:srgbClr val="002060"/>
                </a:solidFill>
              </a:rPr>
              <a:t> </a:t>
            </a:r>
            <a:r>
              <a:rPr lang="en-US" sz="900" dirty="0" err="1">
                <a:solidFill>
                  <a:srgbClr val="002060"/>
                </a:solidFill>
              </a:rPr>
              <a:t>ilke</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standartlarına</a:t>
            </a:r>
            <a:r>
              <a:rPr lang="en-US" sz="900" dirty="0">
                <a:solidFill>
                  <a:srgbClr val="002060"/>
                </a:solidFill>
              </a:rPr>
              <a:t> </a:t>
            </a:r>
            <a:r>
              <a:rPr lang="en-US" sz="900" dirty="0" err="1">
                <a:solidFill>
                  <a:srgbClr val="002060"/>
                </a:solidFill>
              </a:rPr>
              <a:t>uygun</a:t>
            </a:r>
            <a:r>
              <a:rPr lang="en-US" sz="900" dirty="0">
                <a:solidFill>
                  <a:srgbClr val="002060"/>
                </a:solidFill>
              </a:rPr>
              <a:t> </a:t>
            </a:r>
            <a:r>
              <a:rPr lang="en-US" sz="900" dirty="0" err="1">
                <a:solidFill>
                  <a:srgbClr val="002060"/>
                </a:solidFill>
              </a:rPr>
              <a:t>biçimde</a:t>
            </a:r>
            <a:r>
              <a:rPr lang="en-US" sz="900" dirty="0">
                <a:solidFill>
                  <a:srgbClr val="002060"/>
                </a:solidFill>
              </a:rPr>
              <a:t> </a:t>
            </a:r>
            <a:r>
              <a:rPr lang="en-US" sz="900" dirty="0" err="1">
                <a:solidFill>
                  <a:srgbClr val="002060"/>
                </a:solidFill>
              </a:rPr>
              <a:t>yürütür</a:t>
            </a:r>
            <a:r>
              <a:rPr lang="en-US" sz="900" dirty="0">
                <a:solidFill>
                  <a:srgbClr val="002060"/>
                </a:solidFill>
              </a:rPr>
              <a:t>. </a:t>
            </a:r>
          </a:p>
          <a:p>
            <a:r>
              <a:rPr lang="en-US" sz="900" dirty="0">
                <a:solidFill>
                  <a:srgbClr val="002060"/>
                </a:solidFill>
              </a:rPr>
              <a:t>e) </a:t>
            </a:r>
            <a:r>
              <a:rPr lang="en-US" sz="900" dirty="0" err="1">
                <a:solidFill>
                  <a:srgbClr val="002060"/>
                </a:solidFill>
              </a:rPr>
              <a:t>Eğitsel</a:t>
            </a:r>
            <a:r>
              <a:rPr lang="en-US" sz="900" dirty="0">
                <a:solidFill>
                  <a:srgbClr val="002060"/>
                </a:solidFill>
              </a:rPr>
              <a:t>, </a:t>
            </a:r>
            <a:r>
              <a:rPr lang="en-US" sz="900" dirty="0" err="1">
                <a:solidFill>
                  <a:srgbClr val="002060"/>
                </a:solidFill>
              </a:rPr>
              <a:t>meslekî</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bireysel</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çalışmaları</a:t>
            </a:r>
            <a:r>
              <a:rPr lang="en-US" sz="900" dirty="0">
                <a:solidFill>
                  <a:srgbClr val="002060"/>
                </a:solidFill>
              </a:rPr>
              <a:t> </a:t>
            </a:r>
            <a:r>
              <a:rPr lang="en-US" sz="900" dirty="0" err="1">
                <a:solidFill>
                  <a:srgbClr val="002060"/>
                </a:solidFill>
              </a:rPr>
              <a:t>için</a:t>
            </a:r>
            <a:r>
              <a:rPr lang="en-US" sz="900" dirty="0">
                <a:solidFill>
                  <a:srgbClr val="002060"/>
                </a:solidFill>
              </a:rPr>
              <a:t> </a:t>
            </a:r>
            <a:r>
              <a:rPr lang="en-US" sz="900" dirty="0" err="1">
                <a:solidFill>
                  <a:srgbClr val="002060"/>
                </a:solidFill>
              </a:rPr>
              <a:t>öğrencilere</a:t>
            </a:r>
            <a:r>
              <a:rPr lang="en-US" sz="900" dirty="0">
                <a:solidFill>
                  <a:srgbClr val="002060"/>
                </a:solidFill>
              </a:rPr>
              <a:t> </a:t>
            </a:r>
            <a:r>
              <a:rPr lang="en-US" sz="900" dirty="0" err="1">
                <a:solidFill>
                  <a:srgbClr val="002060"/>
                </a:solidFill>
              </a:rPr>
              <a:t>yönelik</a:t>
            </a:r>
            <a:r>
              <a:rPr lang="en-US" sz="900" dirty="0">
                <a:solidFill>
                  <a:srgbClr val="002060"/>
                </a:solidFill>
              </a:rPr>
              <a:t> </a:t>
            </a:r>
            <a:r>
              <a:rPr lang="en-US" sz="900" dirty="0" err="1">
                <a:solidFill>
                  <a:srgbClr val="002060"/>
                </a:solidFill>
              </a:rPr>
              <a:t>olarak</a:t>
            </a:r>
            <a:r>
              <a:rPr lang="en-US" sz="900" dirty="0">
                <a:solidFill>
                  <a:srgbClr val="002060"/>
                </a:solidFill>
              </a:rPr>
              <a:t> </a:t>
            </a:r>
            <a:r>
              <a:rPr lang="en-US" sz="900" dirty="0" err="1">
                <a:solidFill>
                  <a:srgbClr val="002060"/>
                </a:solidFill>
              </a:rPr>
              <a:t>bireyi</a:t>
            </a:r>
            <a:r>
              <a:rPr lang="en-US" sz="900" dirty="0">
                <a:solidFill>
                  <a:srgbClr val="002060"/>
                </a:solidFill>
              </a:rPr>
              <a:t> </a:t>
            </a:r>
            <a:r>
              <a:rPr lang="en-US" sz="900" dirty="0" err="1">
                <a:solidFill>
                  <a:srgbClr val="002060"/>
                </a:solidFill>
              </a:rPr>
              <a:t>tanıma</a:t>
            </a:r>
            <a:r>
              <a:rPr lang="en-US" sz="900" dirty="0">
                <a:solidFill>
                  <a:srgbClr val="002060"/>
                </a:solidFill>
              </a:rPr>
              <a:t> </a:t>
            </a:r>
            <a:r>
              <a:rPr lang="en-US" sz="900" dirty="0" err="1">
                <a:solidFill>
                  <a:srgbClr val="002060"/>
                </a:solidFill>
              </a:rPr>
              <a:t>etkinliklerini</a:t>
            </a:r>
            <a:r>
              <a:rPr lang="en-US" sz="900" dirty="0">
                <a:solidFill>
                  <a:srgbClr val="002060"/>
                </a:solidFill>
              </a:rPr>
              <a:t> </a:t>
            </a:r>
            <a:r>
              <a:rPr lang="en-US" sz="900" dirty="0" err="1">
                <a:solidFill>
                  <a:srgbClr val="002060"/>
                </a:solidFill>
              </a:rPr>
              <a:t>yürütür</a:t>
            </a:r>
            <a:r>
              <a:rPr lang="en-US" sz="900" dirty="0">
                <a:solidFill>
                  <a:srgbClr val="002060"/>
                </a:solidFill>
              </a:rPr>
              <a:t>. </a:t>
            </a:r>
          </a:p>
          <a:p>
            <a:r>
              <a:rPr lang="en-US" sz="900" dirty="0">
                <a:solidFill>
                  <a:srgbClr val="002060"/>
                </a:solidFill>
              </a:rPr>
              <a:t>f) </a:t>
            </a:r>
            <a:r>
              <a:rPr lang="en-US" sz="900" dirty="0" err="1">
                <a:solidFill>
                  <a:srgbClr val="002060"/>
                </a:solidFill>
              </a:rPr>
              <a:t>Bireysel</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hizmetleri</a:t>
            </a:r>
            <a:r>
              <a:rPr lang="en-US" sz="900" dirty="0">
                <a:solidFill>
                  <a:srgbClr val="002060"/>
                </a:solidFill>
              </a:rPr>
              <a:t> </a:t>
            </a:r>
            <a:r>
              <a:rPr lang="en-US" sz="900" dirty="0" err="1">
                <a:solidFill>
                  <a:srgbClr val="002060"/>
                </a:solidFill>
              </a:rPr>
              <a:t>kapsamında</a:t>
            </a:r>
            <a:r>
              <a:rPr lang="en-US" sz="900" dirty="0">
                <a:solidFill>
                  <a:srgbClr val="002060"/>
                </a:solidFill>
              </a:rPr>
              <a:t> </a:t>
            </a:r>
            <a:r>
              <a:rPr lang="en-US" sz="900" dirty="0" err="1">
                <a:solidFill>
                  <a:srgbClr val="002060"/>
                </a:solidFill>
              </a:rPr>
              <a:t>formasyonu</a:t>
            </a:r>
            <a:r>
              <a:rPr lang="en-US" sz="900" dirty="0">
                <a:solidFill>
                  <a:srgbClr val="002060"/>
                </a:solidFill>
              </a:rPr>
              <a:t> </a:t>
            </a:r>
            <a:r>
              <a:rPr lang="en-US" sz="900" dirty="0" err="1">
                <a:solidFill>
                  <a:srgbClr val="002060"/>
                </a:solidFill>
              </a:rPr>
              <a:t>uygunsa</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yapar</a:t>
            </a:r>
            <a:r>
              <a:rPr lang="en-US" sz="900" dirty="0">
                <a:solidFill>
                  <a:srgbClr val="002060"/>
                </a:solidFill>
              </a:rPr>
              <a:t>. </a:t>
            </a:r>
          </a:p>
          <a:p>
            <a:r>
              <a:rPr lang="en-US" sz="900" dirty="0">
                <a:solidFill>
                  <a:srgbClr val="002060"/>
                </a:solidFill>
              </a:rPr>
              <a:t>g) </a:t>
            </a:r>
            <a:r>
              <a:rPr lang="en-US" sz="900" dirty="0" err="1">
                <a:solidFill>
                  <a:srgbClr val="002060"/>
                </a:solidFill>
              </a:rPr>
              <a:t>Sınıflarda</a:t>
            </a:r>
            <a:r>
              <a:rPr lang="en-US" sz="900" dirty="0">
                <a:solidFill>
                  <a:srgbClr val="002060"/>
                </a:solidFill>
              </a:rPr>
              <a:t> </a:t>
            </a:r>
            <a:r>
              <a:rPr lang="en-US" sz="900" dirty="0" err="1">
                <a:solidFill>
                  <a:srgbClr val="002060"/>
                </a:solidFill>
              </a:rPr>
              <a:t>yürütülen</a:t>
            </a:r>
            <a:r>
              <a:rPr lang="en-US" sz="900" dirty="0">
                <a:solidFill>
                  <a:srgbClr val="002060"/>
                </a:solidFill>
              </a:rPr>
              <a:t> </a:t>
            </a:r>
            <a:r>
              <a:rPr lang="en-US" sz="900" dirty="0" err="1">
                <a:solidFill>
                  <a:srgbClr val="002060"/>
                </a:solidFill>
              </a:rPr>
              <a:t>eğitsel</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meslekî</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etkinliklerinden</a:t>
            </a:r>
            <a:r>
              <a:rPr lang="en-US" sz="900" dirty="0">
                <a:solidFill>
                  <a:srgbClr val="002060"/>
                </a:solidFill>
              </a:rPr>
              <a:t>, </a:t>
            </a:r>
            <a:r>
              <a:rPr lang="en-US" sz="900" dirty="0" err="1">
                <a:solidFill>
                  <a:srgbClr val="002060"/>
                </a:solidFill>
              </a:rPr>
              <a:t>uygulanması</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alanında</a:t>
            </a:r>
            <a:r>
              <a:rPr lang="en-US" sz="900" dirty="0">
                <a:solidFill>
                  <a:srgbClr val="002060"/>
                </a:solidFill>
              </a:rPr>
              <a:t> </a:t>
            </a:r>
            <a:r>
              <a:rPr lang="en-US" sz="900" dirty="0" err="1">
                <a:solidFill>
                  <a:srgbClr val="002060"/>
                </a:solidFill>
              </a:rPr>
              <a:t>Özel</a:t>
            </a:r>
            <a:r>
              <a:rPr lang="en-US" sz="900" dirty="0">
                <a:solidFill>
                  <a:srgbClr val="002060"/>
                </a:solidFill>
              </a:rPr>
              <a:t> </a:t>
            </a:r>
            <a:r>
              <a:rPr lang="en-US" sz="900" dirty="0" err="1">
                <a:solidFill>
                  <a:srgbClr val="002060"/>
                </a:solidFill>
              </a:rPr>
              <a:t>bilgi</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beceri</a:t>
            </a:r>
            <a:r>
              <a:rPr lang="en-US" sz="900" dirty="0">
                <a:solidFill>
                  <a:srgbClr val="002060"/>
                </a:solidFill>
              </a:rPr>
              <a:t> </a:t>
            </a:r>
            <a:r>
              <a:rPr lang="en-US" sz="900" dirty="0" err="1">
                <a:solidFill>
                  <a:srgbClr val="002060"/>
                </a:solidFill>
              </a:rPr>
              <a:t>gerektirenleri</a:t>
            </a:r>
            <a:r>
              <a:rPr lang="en-US" sz="900" dirty="0">
                <a:solidFill>
                  <a:srgbClr val="002060"/>
                </a:solidFill>
              </a:rPr>
              <a:t> </a:t>
            </a:r>
            <a:r>
              <a:rPr lang="en-US" sz="900" dirty="0" err="1">
                <a:solidFill>
                  <a:srgbClr val="002060"/>
                </a:solidFill>
              </a:rPr>
              <a:t>uygular</a:t>
            </a:r>
            <a:r>
              <a:rPr lang="en-US" sz="900" dirty="0">
                <a:solidFill>
                  <a:srgbClr val="002060"/>
                </a:solidFill>
              </a:rPr>
              <a:t>. </a:t>
            </a:r>
          </a:p>
          <a:p>
            <a:r>
              <a:rPr lang="en-US" sz="900" dirty="0">
                <a:solidFill>
                  <a:srgbClr val="002060"/>
                </a:solidFill>
              </a:rPr>
              <a:t>h) </a:t>
            </a:r>
            <a:r>
              <a:rPr lang="en-US" sz="900" dirty="0" err="1">
                <a:solidFill>
                  <a:srgbClr val="002060"/>
                </a:solidFill>
              </a:rPr>
              <a:t>Okul</a:t>
            </a:r>
            <a:r>
              <a:rPr lang="en-US" sz="900" dirty="0">
                <a:solidFill>
                  <a:srgbClr val="002060"/>
                </a:solidFill>
              </a:rPr>
              <a:t> </a:t>
            </a:r>
            <a:r>
              <a:rPr lang="en-US" sz="900" dirty="0" err="1">
                <a:solidFill>
                  <a:srgbClr val="002060"/>
                </a:solidFill>
              </a:rPr>
              <a:t>içinde</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hizmetleriyle</a:t>
            </a:r>
            <a:r>
              <a:rPr lang="en-US" sz="900" dirty="0">
                <a:solidFill>
                  <a:srgbClr val="002060"/>
                </a:solidFill>
              </a:rPr>
              <a:t> </a:t>
            </a:r>
            <a:r>
              <a:rPr lang="en-US" sz="900" dirty="0" err="1">
                <a:solidFill>
                  <a:srgbClr val="002060"/>
                </a:solidFill>
              </a:rPr>
              <a:t>ilgili</a:t>
            </a:r>
            <a:r>
              <a:rPr lang="en-US" sz="900" dirty="0">
                <a:solidFill>
                  <a:srgbClr val="002060"/>
                </a:solidFill>
              </a:rPr>
              <a:t> </a:t>
            </a:r>
            <a:r>
              <a:rPr lang="en-US" sz="900" dirty="0" err="1">
                <a:solidFill>
                  <a:srgbClr val="002060"/>
                </a:solidFill>
              </a:rPr>
              <a:t>konularda</a:t>
            </a:r>
            <a:r>
              <a:rPr lang="en-US" sz="900" dirty="0">
                <a:solidFill>
                  <a:srgbClr val="002060"/>
                </a:solidFill>
              </a:rPr>
              <a:t> </a:t>
            </a:r>
            <a:r>
              <a:rPr lang="en-US" sz="900" dirty="0" err="1">
                <a:solidFill>
                  <a:srgbClr val="002060"/>
                </a:solidFill>
              </a:rPr>
              <a:t>araştırmalar</a:t>
            </a:r>
            <a:r>
              <a:rPr lang="en-US" sz="900" dirty="0">
                <a:solidFill>
                  <a:srgbClr val="002060"/>
                </a:solidFill>
              </a:rPr>
              <a:t> </a:t>
            </a:r>
            <a:r>
              <a:rPr lang="en-US" sz="900" dirty="0" err="1">
                <a:solidFill>
                  <a:srgbClr val="002060"/>
                </a:solidFill>
              </a:rPr>
              <a:t>yapar</a:t>
            </a:r>
            <a:r>
              <a:rPr lang="en-US" sz="900" dirty="0">
                <a:solidFill>
                  <a:srgbClr val="002060"/>
                </a:solidFill>
              </a:rPr>
              <a:t>, </a:t>
            </a:r>
            <a:r>
              <a:rPr lang="en-US" sz="900" dirty="0" err="1">
                <a:solidFill>
                  <a:srgbClr val="002060"/>
                </a:solidFill>
              </a:rPr>
              <a:t>bunların</a:t>
            </a:r>
            <a:r>
              <a:rPr lang="en-US" sz="900" dirty="0">
                <a:solidFill>
                  <a:srgbClr val="002060"/>
                </a:solidFill>
              </a:rPr>
              <a:t> </a:t>
            </a:r>
            <a:r>
              <a:rPr lang="en-US" sz="900" dirty="0" err="1">
                <a:solidFill>
                  <a:srgbClr val="002060"/>
                </a:solidFill>
              </a:rPr>
              <a:t>sonuçlarından</a:t>
            </a:r>
            <a:r>
              <a:rPr lang="en-US" sz="900" dirty="0">
                <a:solidFill>
                  <a:srgbClr val="002060"/>
                </a:solidFill>
              </a:rPr>
              <a:t> </a:t>
            </a:r>
            <a:r>
              <a:rPr lang="en-US" sz="900" dirty="0" err="1">
                <a:solidFill>
                  <a:srgbClr val="002060"/>
                </a:solidFill>
              </a:rPr>
              <a:t>yararlanılmasını</a:t>
            </a:r>
            <a:r>
              <a:rPr lang="en-US" sz="900" dirty="0">
                <a:solidFill>
                  <a:srgbClr val="002060"/>
                </a:solidFill>
              </a:rPr>
              <a:t> </a:t>
            </a:r>
            <a:r>
              <a:rPr lang="en-US" sz="900" dirty="0" err="1">
                <a:solidFill>
                  <a:srgbClr val="002060"/>
                </a:solidFill>
              </a:rPr>
              <a:t>sağlar</a:t>
            </a:r>
            <a:r>
              <a:rPr lang="en-US" sz="900" dirty="0">
                <a:solidFill>
                  <a:srgbClr val="002060"/>
                </a:solidFill>
              </a:rPr>
              <a:t>. </a:t>
            </a:r>
          </a:p>
          <a:p>
            <a:r>
              <a:rPr lang="en-US" sz="900" dirty="0" err="1">
                <a:solidFill>
                  <a:srgbClr val="002060"/>
                </a:solidFill>
              </a:rPr>
              <a:t>ı</a:t>
            </a:r>
            <a:r>
              <a:rPr lang="en-US" sz="900" dirty="0">
                <a:solidFill>
                  <a:srgbClr val="002060"/>
                </a:solidFill>
              </a:rPr>
              <a:t>) </a:t>
            </a:r>
            <a:r>
              <a:rPr lang="en-US" sz="900" dirty="0" err="1">
                <a:solidFill>
                  <a:srgbClr val="002060"/>
                </a:solidFill>
              </a:rPr>
              <a:t>Öğrencinin</a:t>
            </a:r>
            <a:r>
              <a:rPr lang="en-US" sz="900" dirty="0">
                <a:solidFill>
                  <a:srgbClr val="002060"/>
                </a:solidFill>
              </a:rPr>
              <a:t> </a:t>
            </a:r>
            <a:r>
              <a:rPr lang="en-US" sz="900" dirty="0" err="1">
                <a:solidFill>
                  <a:srgbClr val="002060"/>
                </a:solidFill>
              </a:rPr>
              <a:t>mezun</a:t>
            </a:r>
            <a:r>
              <a:rPr lang="en-US" sz="900" dirty="0">
                <a:solidFill>
                  <a:srgbClr val="002060"/>
                </a:solidFill>
              </a:rPr>
              <a:t> </a:t>
            </a:r>
            <a:r>
              <a:rPr lang="en-US" sz="900" dirty="0" err="1">
                <a:solidFill>
                  <a:srgbClr val="002060"/>
                </a:solidFill>
              </a:rPr>
              <a:t>olacağı</a:t>
            </a:r>
            <a:r>
              <a:rPr lang="en-US" sz="900" dirty="0">
                <a:solidFill>
                  <a:srgbClr val="002060"/>
                </a:solidFill>
              </a:rPr>
              <a:t> </a:t>
            </a:r>
            <a:r>
              <a:rPr lang="en-US" sz="900" dirty="0" err="1">
                <a:solidFill>
                  <a:srgbClr val="002060"/>
                </a:solidFill>
              </a:rPr>
              <a:t>dönemde</a:t>
            </a:r>
            <a:r>
              <a:rPr lang="en-US" sz="900" dirty="0">
                <a:solidFill>
                  <a:srgbClr val="002060"/>
                </a:solidFill>
              </a:rPr>
              <a:t>, </a:t>
            </a:r>
            <a:r>
              <a:rPr lang="en-US" sz="900" dirty="0" err="1">
                <a:solidFill>
                  <a:srgbClr val="002060"/>
                </a:solidFill>
              </a:rPr>
              <a:t>okuldaki</a:t>
            </a:r>
            <a:r>
              <a:rPr lang="en-US" sz="900" dirty="0">
                <a:solidFill>
                  <a:srgbClr val="002060"/>
                </a:solidFill>
              </a:rPr>
              <a:t> </a:t>
            </a:r>
            <a:r>
              <a:rPr lang="en-US" sz="900" dirty="0" err="1">
                <a:solidFill>
                  <a:srgbClr val="002060"/>
                </a:solidFill>
              </a:rPr>
              <a:t>tüm</a:t>
            </a:r>
            <a:r>
              <a:rPr lang="en-US" sz="900" dirty="0">
                <a:solidFill>
                  <a:srgbClr val="002060"/>
                </a:solidFill>
              </a:rPr>
              <a:t> </a:t>
            </a:r>
            <a:r>
              <a:rPr lang="en-US" sz="900" dirty="0" err="1">
                <a:solidFill>
                  <a:srgbClr val="002060"/>
                </a:solidFill>
              </a:rPr>
              <a:t>eğitim</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öğretim</a:t>
            </a:r>
            <a:r>
              <a:rPr lang="en-US" sz="900" dirty="0">
                <a:solidFill>
                  <a:srgbClr val="002060"/>
                </a:solidFill>
              </a:rPr>
              <a:t> </a:t>
            </a:r>
            <a:r>
              <a:rPr lang="en-US" sz="900" dirty="0" err="1">
                <a:solidFill>
                  <a:srgbClr val="002060"/>
                </a:solidFill>
              </a:rPr>
              <a:t>sürecindeki</a:t>
            </a:r>
            <a:r>
              <a:rPr lang="en-US" sz="900" dirty="0">
                <a:solidFill>
                  <a:srgbClr val="002060"/>
                </a:solidFill>
              </a:rPr>
              <a:t> </a:t>
            </a:r>
            <a:r>
              <a:rPr lang="en-US" sz="900" dirty="0" err="1">
                <a:solidFill>
                  <a:srgbClr val="002060"/>
                </a:solidFill>
              </a:rPr>
              <a:t>gelişimini</a:t>
            </a:r>
            <a:r>
              <a:rPr lang="en-US" sz="900" dirty="0">
                <a:solidFill>
                  <a:srgbClr val="002060"/>
                </a:solidFill>
              </a:rPr>
              <a:t>, </a:t>
            </a:r>
            <a:r>
              <a:rPr lang="en-US" sz="900" dirty="0" err="1">
                <a:solidFill>
                  <a:srgbClr val="002060"/>
                </a:solidFill>
              </a:rPr>
              <a:t>yönlendirilmesi</a:t>
            </a:r>
            <a:r>
              <a:rPr lang="en-US" sz="900" dirty="0">
                <a:solidFill>
                  <a:srgbClr val="002060"/>
                </a:solidFill>
              </a:rPr>
              <a:t> </a:t>
            </a:r>
            <a:r>
              <a:rPr lang="en-US" sz="900" dirty="0" err="1">
                <a:solidFill>
                  <a:srgbClr val="002060"/>
                </a:solidFill>
              </a:rPr>
              <a:t>açısından</a:t>
            </a:r>
            <a:r>
              <a:rPr lang="en-US" sz="900" dirty="0">
                <a:solidFill>
                  <a:srgbClr val="002060"/>
                </a:solidFill>
              </a:rPr>
              <a:t> </a:t>
            </a:r>
            <a:r>
              <a:rPr lang="en-US" sz="900" dirty="0" err="1">
                <a:solidFill>
                  <a:srgbClr val="002060"/>
                </a:solidFill>
              </a:rPr>
              <a:t>önemli</a:t>
            </a:r>
            <a:r>
              <a:rPr lang="en-US" sz="900" dirty="0">
                <a:solidFill>
                  <a:srgbClr val="002060"/>
                </a:solidFill>
              </a:rPr>
              <a:t> </a:t>
            </a:r>
            <a:r>
              <a:rPr lang="en-US" sz="900" dirty="0" err="1">
                <a:solidFill>
                  <a:srgbClr val="002060"/>
                </a:solidFill>
              </a:rPr>
              <a:t>özelliklerini</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bu</a:t>
            </a:r>
            <a:r>
              <a:rPr lang="en-US" sz="900" dirty="0">
                <a:solidFill>
                  <a:srgbClr val="002060"/>
                </a:solidFill>
              </a:rPr>
              <a:t> </a:t>
            </a:r>
            <a:r>
              <a:rPr lang="en-US" sz="900" dirty="0" err="1">
                <a:solidFill>
                  <a:srgbClr val="002060"/>
                </a:solidFill>
              </a:rPr>
              <a:t>konudaki</a:t>
            </a:r>
            <a:r>
              <a:rPr lang="en-US" sz="900" dirty="0">
                <a:solidFill>
                  <a:srgbClr val="002060"/>
                </a:solidFill>
              </a:rPr>
              <a:t> </a:t>
            </a:r>
            <a:r>
              <a:rPr lang="en-US" sz="900" dirty="0" err="1">
                <a:solidFill>
                  <a:srgbClr val="002060"/>
                </a:solidFill>
              </a:rPr>
              <a:t>önerilerini</a:t>
            </a:r>
            <a:r>
              <a:rPr lang="en-US" sz="900" dirty="0">
                <a:solidFill>
                  <a:srgbClr val="002060"/>
                </a:solidFill>
              </a:rPr>
              <a:t> </a:t>
            </a:r>
            <a:r>
              <a:rPr lang="en-US" sz="900" dirty="0" err="1">
                <a:solidFill>
                  <a:srgbClr val="002060"/>
                </a:solidFill>
              </a:rPr>
              <a:t>içeren</a:t>
            </a:r>
            <a:r>
              <a:rPr lang="en-US" sz="900" dirty="0">
                <a:solidFill>
                  <a:srgbClr val="002060"/>
                </a:solidFill>
              </a:rPr>
              <a:t> </a:t>
            </a:r>
            <a:r>
              <a:rPr lang="en-US" sz="900" dirty="0" err="1">
                <a:solidFill>
                  <a:srgbClr val="002060"/>
                </a:solidFill>
              </a:rPr>
              <a:t>bir</a:t>
            </a:r>
            <a:r>
              <a:rPr lang="en-US" sz="900" dirty="0">
                <a:solidFill>
                  <a:srgbClr val="002060"/>
                </a:solidFill>
              </a:rPr>
              <a:t> </a:t>
            </a:r>
            <a:r>
              <a:rPr lang="en-US" sz="900" dirty="0" err="1">
                <a:solidFill>
                  <a:srgbClr val="002060"/>
                </a:solidFill>
              </a:rPr>
              <a:t>değerlendirme</a:t>
            </a:r>
            <a:r>
              <a:rPr lang="en-US" sz="900" dirty="0">
                <a:solidFill>
                  <a:srgbClr val="002060"/>
                </a:solidFill>
              </a:rPr>
              <a:t> </a:t>
            </a:r>
            <a:r>
              <a:rPr lang="en-US" sz="900" dirty="0" err="1">
                <a:solidFill>
                  <a:srgbClr val="002060"/>
                </a:solidFill>
              </a:rPr>
              <a:t>raporunu</a:t>
            </a:r>
            <a:r>
              <a:rPr lang="en-US" sz="900" dirty="0">
                <a:solidFill>
                  <a:srgbClr val="002060"/>
                </a:solidFill>
              </a:rPr>
              <a:t> </a:t>
            </a:r>
            <a:r>
              <a:rPr lang="en-US" sz="900" dirty="0" err="1">
                <a:solidFill>
                  <a:srgbClr val="002060"/>
                </a:solidFill>
              </a:rPr>
              <a:t>sınıf</a:t>
            </a:r>
            <a:r>
              <a:rPr lang="en-US" sz="900" dirty="0">
                <a:solidFill>
                  <a:srgbClr val="002060"/>
                </a:solidFill>
              </a:rPr>
              <a:t> </a:t>
            </a:r>
            <a:r>
              <a:rPr lang="en-US" sz="900" dirty="0" err="1">
                <a:solidFill>
                  <a:srgbClr val="002060"/>
                </a:solidFill>
              </a:rPr>
              <a:t>rehber</a:t>
            </a:r>
            <a:r>
              <a:rPr lang="en-US" sz="900" dirty="0">
                <a:solidFill>
                  <a:srgbClr val="002060"/>
                </a:solidFill>
              </a:rPr>
              <a:t> </a:t>
            </a:r>
            <a:r>
              <a:rPr lang="en-US" sz="900" dirty="0" err="1">
                <a:solidFill>
                  <a:srgbClr val="002060"/>
                </a:solidFill>
              </a:rPr>
              <a:t>öğretmeni</a:t>
            </a:r>
            <a:r>
              <a:rPr lang="en-US" sz="900" dirty="0">
                <a:solidFill>
                  <a:srgbClr val="002060"/>
                </a:solidFill>
              </a:rPr>
              <a:t>, </a:t>
            </a:r>
            <a:r>
              <a:rPr lang="en-US" sz="900" dirty="0" err="1">
                <a:solidFill>
                  <a:srgbClr val="002060"/>
                </a:solidFill>
              </a:rPr>
              <a:t>veli</a:t>
            </a:r>
            <a:r>
              <a:rPr lang="en-US" sz="900" dirty="0">
                <a:solidFill>
                  <a:srgbClr val="002060"/>
                </a:solidFill>
              </a:rPr>
              <a:t>, </a:t>
            </a:r>
            <a:r>
              <a:rPr lang="en-US" sz="900" dirty="0" err="1">
                <a:solidFill>
                  <a:srgbClr val="002060"/>
                </a:solidFill>
              </a:rPr>
              <a:t>öğrenci</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okul</a:t>
            </a:r>
            <a:r>
              <a:rPr lang="en-US" sz="900" dirty="0">
                <a:solidFill>
                  <a:srgbClr val="002060"/>
                </a:solidFill>
              </a:rPr>
              <a:t> </a:t>
            </a:r>
            <a:r>
              <a:rPr lang="en-US" sz="900" dirty="0" err="1">
                <a:solidFill>
                  <a:srgbClr val="002060"/>
                </a:solidFill>
              </a:rPr>
              <a:t>yönetiminin</a:t>
            </a:r>
            <a:r>
              <a:rPr lang="en-US" sz="900" dirty="0">
                <a:solidFill>
                  <a:srgbClr val="002060"/>
                </a:solidFill>
              </a:rPr>
              <a:t> </a:t>
            </a:r>
            <a:r>
              <a:rPr lang="en-US" sz="900" dirty="0" err="1">
                <a:solidFill>
                  <a:srgbClr val="002060"/>
                </a:solidFill>
              </a:rPr>
              <a:t>iş</a:t>
            </a:r>
            <a:r>
              <a:rPr lang="en-US" sz="900" dirty="0">
                <a:solidFill>
                  <a:srgbClr val="002060"/>
                </a:solidFill>
              </a:rPr>
              <a:t> </a:t>
            </a:r>
            <a:r>
              <a:rPr lang="en-US" sz="900" dirty="0" err="1">
                <a:solidFill>
                  <a:srgbClr val="002060"/>
                </a:solidFill>
              </a:rPr>
              <a:t>birliğiyle</a:t>
            </a:r>
            <a:r>
              <a:rPr lang="en-US" sz="900" dirty="0">
                <a:solidFill>
                  <a:srgbClr val="002060"/>
                </a:solidFill>
              </a:rPr>
              <a:t> </a:t>
            </a:r>
            <a:r>
              <a:rPr lang="en-US" sz="900" dirty="0" err="1">
                <a:solidFill>
                  <a:srgbClr val="002060"/>
                </a:solidFill>
              </a:rPr>
              <a:t>hazırlar</a:t>
            </a:r>
            <a:r>
              <a:rPr lang="en-US" sz="900" dirty="0">
                <a:solidFill>
                  <a:srgbClr val="002060"/>
                </a:solidFill>
              </a:rPr>
              <a:t>. Bu </a:t>
            </a:r>
            <a:r>
              <a:rPr lang="en-US" sz="900" dirty="0" err="1">
                <a:solidFill>
                  <a:srgbClr val="002060"/>
                </a:solidFill>
              </a:rPr>
              <a:t>raporun</a:t>
            </a:r>
            <a:r>
              <a:rPr lang="en-US" sz="900" dirty="0">
                <a:solidFill>
                  <a:srgbClr val="002060"/>
                </a:solidFill>
              </a:rPr>
              <a:t> </a:t>
            </a:r>
            <a:r>
              <a:rPr lang="en-US" sz="900" dirty="0" err="1">
                <a:solidFill>
                  <a:srgbClr val="002060"/>
                </a:solidFill>
              </a:rPr>
              <a:t>aslını</a:t>
            </a:r>
            <a:r>
              <a:rPr lang="en-US" sz="900" dirty="0">
                <a:solidFill>
                  <a:srgbClr val="002060"/>
                </a:solidFill>
              </a:rPr>
              <a:t> </a:t>
            </a:r>
            <a:r>
              <a:rPr lang="en-US" sz="900" dirty="0" err="1">
                <a:solidFill>
                  <a:srgbClr val="002060"/>
                </a:solidFill>
              </a:rPr>
              <a:t>öğrenci</a:t>
            </a:r>
            <a:r>
              <a:rPr lang="en-US" sz="900" dirty="0">
                <a:solidFill>
                  <a:srgbClr val="002060"/>
                </a:solidFill>
              </a:rPr>
              <a:t> </a:t>
            </a:r>
            <a:r>
              <a:rPr lang="en-US" sz="900" dirty="0" err="1">
                <a:solidFill>
                  <a:srgbClr val="002060"/>
                </a:solidFill>
              </a:rPr>
              <a:t>gelişim</a:t>
            </a:r>
            <a:r>
              <a:rPr lang="en-US" sz="900" dirty="0">
                <a:solidFill>
                  <a:srgbClr val="002060"/>
                </a:solidFill>
              </a:rPr>
              <a:t> </a:t>
            </a:r>
            <a:r>
              <a:rPr lang="en-US" sz="900" dirty="0" err="1">
                <a:solidFill>
                  <a:srgbClr val="002060"/>
                </a:solidFill>
              </a:rPr>
              <a:t>dosyasına</a:t>
            </a:r>
            <a:r>
              <a:rPr lang="en-US" sz="900" dirty="0">
                <a:solidFill>
                  <a:srgbClr val="002060"/>
                </a:solidFill>
              </a:rPr>
              <a:t> </a:t>
            </a:r>
            <a:r>
              <a:rPr lang="en-US" sz="900" dirty="0" err="1">
                <a:solidFill>
                  <a:srgbClr val="002060"/>
                </a:solidFill>
              </a:rPr>
              <a:t>koyar</a:t>
            </a:r>
            <a:r>
              <a:rPr lang="en-US" sz="900" dirty="0">
                <a:solidFill>
                  <a:srgbClr val="002060"/>
                </a:solidFill>
              </a:rPr>
              <a:t>, </a:t>
            </a:r>
            <a:r>
              <a:rPr lang="en-US" sz="900" dirty="0" err="1">
                <a:solidFill>
                  <a:srgbClr val="002060"/>
                </a:solidFill>
              </a:rPr>
              <a:t>bir</a:t>
            </a:r>
            <a:r>
              <a:rPr lang="en-US" sz="900" dirty="0">
                <a:solidFill>
                  <a:srgbClr val="002060"/>
                </a:solidFill>
              </a:rPr>
              <a:t> </a:t>
            </a:r>
            <a:r>
              <a:rPr lang="en-US" sz="900" dirty="0" err="1">
                <a:solidFill>
                  <a:srgbClr val="002060"/>
                </a:solidFill>
              </a:rPr>
              <a:t>Örneğini</a:t>
            </a:r>
            <a:r>
              <a:rPr lang="en-US" sz="900" dirty="0">
                <a:solidFill>
                  <a:srgbClr val="002060"/>
                </a:solidFill>
              </a:rPr>
              <a:t> de </a:t>
            </a:r>
            <a:r>
              <a:rPr lang="en-US" sz="900" dirty="0" err="1">
                <a:solidFill>
                  <a:srgbClr val="002060"/>
                </a:solidFill>
              </a:rPr>
              <a:t>Öğrenciye</a:t>
            </a:r>
            <a:r>
              <a:rPr lang="en-US" sz="900" dirty="0">
                <a:solidFill>
                  <a:srgbClr val="002060"/>
                </a:solidFill>
              </a:rPr>
              <a:t> </a:t>
            </a:r>
            <a:r>
              <a:rPr lang="en-US" sz="900" dirty="0" err="1">
                <a:solidFill>
                  <a:srgbClr val="002060"/>
                </a:solidFill>
              </a:rPr>
              <a:t>veya</a:t>
            </a:r>
            <a:r>
              <a:rPr lang="en-US" sz="900" dirty="0">
                <a:solidFill>
                  <a:srgbClr val="002060"/>
                </a:solidFill>
              </a:rPr>
              <a:t> </a:t>
            </a:r>
            <a:r>
              <a:rPr lang="en-US" sz="900" dirty="0" err="1">
                <a:solidFill>
                  <a:srgbClr val="002060"/>
                </a:solidFill>
              </a:rPr>
              <a:t>velisine</a:t>
            </a:r>
            <a:r>
              <a:rPr lang="en-US" sz="900" dirty="0">
                <a:solidFill>
                  <a:srgbClr val="002060"/>
                </a:solidFill>
              </a:rPr>
              <a:t> </a:t>
            </a:r>
            <a:r>
              <a:rPr lang="en-US" sz="900" dirty="0" err="1">
                <a:solidFill>
                  <a:srgbClr val="002060"/>
                </a:solidFill>
              </a:rPr>
              <a:t>verir</a:t>
            </a:r>
            <a:r>
              <a:rPr lang="en-US" sz="900" dirty="0">
                <a:solidFill>
                  <a:srgbClr val="002060"/>
                </a:solidFill>
              </a:rPr>
              <a:t>. </a:t>
            </a:r>
          </a:p>
          <a:p>
            <a:r>
              <a:rPr lang="en-US" sz="900" dirty="0" err="1">
                <a:solidFill>
                  <a:srgbClr val="002060"/>
                </a:solidFill>
              </a:rPr>
              <a:t>i</a:t>
            </a:r>
            <a:r>
              <a:rPr lang="en-US" sz="900" dirty="0">
                <a:solidFill>
                  <a:srgbClr val="002060"/>
                </a:solidFill>
              </a:rPr>
              <a:t>) </a:t>
            </a:r>
            <a:r>
              <a:rPr lang="en-US" sz="900" dirty="0" err="1">
                <a:solidFill>
                  <a:srgbClr val="002060"/>
                </a:solidFill>
              </a:rPr>
              <a:t>Eğitim-öğretim</a:t>
            </a:r>
            <a:r>
              <a:rPr lang="en-US" sz="900" dirty="0">
                <a:solidFill>
                  <a:srgbClr val="002060"/>
                </a:solidFill>
              </a:rPr>
              <a:t> </a:t>
            </a:r>
            <a:r>
              <a:rPr lang="en-US" sz="900" dirty="0" err="1">
                <a:solidFill>
                  <a:srgbClr val="002060"/>
                </a:solidFill>
              </a:rPr>
              <a:t>kurumundaki</a:t>
            </a:r>
            <a:r>
              <a:rPr lang="en-US" sz="900" dirty="0">
                <a:solidFill>
                  <a:srgbClr val="002060"/>
                </a:solidFill>
              </a:rPr>
              <a:t> </a:t>
            </a:r>
            <a:r>
              <a:rPr lang="en-US" sz="900" dirty="0" err="1">
                <a:solidFill>
                  <a:srgbClr val="002060"/>
                </a:solidFill>
              </a:rPr>
              <a:t>seçmeli</a:t>
            </a:r>
            <a:r>
              <a:rPr lang="en-US" sz="900" dirty="0">
                <a:solidFill>
                  <a:srgbClr val="002060"/>
                </a:solidFill>
              </a:rPr>
              <a:t> </a:t>
            </a:r>
            <a:r>
              <a:rPr lang="en-US" sz="900" dirty="0" err="1">
                <a:solidFill>
                  <a:srgbClr val="002060"/>
                </a:solidFill>
              </a:rPr>
              <a:t>derslerin</a:t>
            </a:r>
            <a:r>
              <a:rPr lang="en-US" sz="900" dirty="0">
                <a:solidFill>
                  <a:srgbClr val="002060"/>
                </a:solidFill>
              </a:rPr>
              <a:t> </a:t>
            </a:r>
            <a:r>
              <a:rPr lang="en-US" sz="900" dirty="0" err="1">
                <a:solidFill>
                  <a:srgbClr val="002060"/>
                </a:solidFill>
              </a:rPr>
              <a:t>konulmasında</a:t>
            </a:r>
            <a:r>
              <a:rPr lang="en-US" sz="900" dirty="0">
                <a:solidFill>
                  <a:srgbClr val="002060"/>
                </a:solidFill>
              </a:rPr>
              <a:t> </a:t>
            </a:r>
            <a:r>
              <a:rPr lang="en-US" sz="900" dirty="0" err="1">
                <a:solidFill>
                  <a:srgbClr val="002060"/>
                </a:solidFill>
              </a:rPr>
              <a:t>çevre</a:t>
            </a:r>
            <a:r>
              <a:rPr lang="en-US" sz="900" dirty="0">
                <a:solidFill>
                  <a:srgbClr val="002060"/>
                </a:solidFill>
              </a:rPr>
              <a:t> </a:t>
            </a:r>
            <a:r>
              <a:rPr lang="en-US" sz="900" dirty="0" err="1">
                <a:solidFill>
                  <a:srgbClr val="002060"/>
                </a:solidFill>
              </a:rPr>
              <a:t>koşullan</a:t>
            </a:r>
            <a:r>
              <a:rPr lang="en-US" sz="900" dirty="0">
                <a:solidFill>
                  <a:srgbClr val="002060"/>
                </a:solidFill>
              </a:rPr>
              <a:t>, </a:t>
            </a:r>
            <a:r>
              <a:rPr lang="en-US" sz="900" dirty="0" err="1">
                <a:solidFill>
                  <a:srgbClr val="002060"/>
                </a:solidFill>
              </a:rPr>
              <a:t>okulun</a:t>
            </a:r>
            <a:r>
              <a:rPr lang="en-US" sz="900" dirty="0">
                <a:solidFill>
                  <a:srgbClr val="002060"/>
                </a:solidFill>
              </a:rPr>
              <a:t> </a:t>
            </a:r>
            <a:r>
              <a:rPr lang="en-US" sz="900" dirty="0" err="1">
                <a:solidFill>
                  <a:srgbClr val="002060"/>
                </a:solidFill>
              </a:rPr>
              <a:t>olanakları</a:t>
            </a:r>
            <a:r>
              <a:rPr lang="en-US" sz="900" dirty="0">
                <a:solidFill>
                  <a:srgbClr val="002060"/>
                </a:solidFill>
              </a:rPr>
              <a:t>, </a:t>
            </a:r>
            <a:r>
              <a:rPr lang="en-US" sz="900" dirty="0" err="1">
                <a:solidFill>
                  <a:srgbClr val="002060"/>
                </a:solidFill>
              </a:rPr>
              <a:t>öğretmen</a:t>
            </a:r>
            <a:r>
              <a:rPr lang="en-US" sz="900" dirty="0">
                <a:solidFill>
                  <a:srgbClr val="002060"/>
                </a:solidFill>
              </a:rPr>
              <a:t> </a:t>
            </a:r>
            <a:r>
              <a:rPr lang="en-US" sz="900" dirty="0" err="1">
                <a:solidFill>
                  <a:srgbClr val="002060"/>
                </a:solidFill>
              </a:rPr>
              <a:t>sayısı</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branşı</a:t>
            </a:r>
            <a:r>
              <a:rPr lang="en-US" sz="900" dirty="0">
                <a:solidFill>
                  <a:srgbClr val="002060"/>
                </a:solidFill>
              </a:rPr>
              <a:t> da </a:t>
            </a:r>
            <a:r>
              <a:rPr lang="en-US" sz="900" dirty="0" err="1">
                <a:solidFill>
                  <a:srgbClr val="002060"/>
                </a:solidFill>
              </a:rPr>
              <a:t>gözetilerek</a:t>
            </a:r>
            <a:r>
              <a:rPr lang="en-US" sz="900" dirty="0">
                <a:solidFill>
                  <a:srgbClr val="002060"/>
                </a:solidFill>
              </a:rPr>
              <a:t> </a:t>
            </a:r>
            <a:r>
              <a:rPr lang="en-US" sz="900" dirty="0" err="1">
                <a:solidFill>
                  <a:srgbClr val="002060"/>
                </a:solidFill>
              </a:rPr>
              <a:t>yeni</a:t>
            </a:r>
            <a:r>
              <a:rPr lang="en-US" sz="900" dirty="0">
                <a:solidFill>
                  <a:srgbClr val="002060"/>
                </a:solidFill>
              </a:rPr>
              <a:t> </a:t>
            </a:r>
            <a:r>
              <a:rPr lang="en-US" sz="900" dirty="0" err="1">
                <a:solidFill>
                  <a:srgbClr val="002060"/>
                </a:solidFill>
              </a:rPr>
              <a:t>seçmeli</a:t>
            </a:r>
            <a:r>
              <a:rPr lang="en-US" sz="900" dirty="0">
                <a:solidFill>
                  <a:srgbClr val="002060"/>
                </a:solidFill>
              </a:rPr>
              <a:t> </a:t>
            </a:r>
            <a:r>
              <a:rPr lang="en-US" sz="900" dirty="0" err="1">
                <a:solidFill>
                  <a:srgbClr val="002060"/>
                </a:solidFill>
              </a:rPr>
              <a:t>derslere</a:t>
            </a:r>
            <a:r>
              <a:rPr lang="en-US" sz="900" dirty="0">
                <a:solidFill>
                  <a:srgbClr val="002060"/>
                </a:solidFill>
              </a:rPr>
              <a:t> </a:t>
            </a:r>
            <a:r>
              <a:rPr lang="en-US" sz="900" dirty="0" err="1">
                <a:solidFill>
                  <a:srgbClr val="002060"/>
                </a:solidFill>
              </a:rPr>
              <a:t>ilişkin</a:t>
            </a:r>
            <a:r>
              <a:rPr lang="en-US" sz="900" dirty="0">
                <a:solidFill>
                  <a:srgbClr val="002060"/>
                </a:solidFill>
              </a:rPr>
              <a:t> </a:t>
            </a:r>
            <a:r>
              <a:rPr lang="en-US" sz="900" dirty="0" err="1">
                <a:solidFill>
                  <a:srgbClr val="002060"/>
                </a:solidFill>
              </a:rPr>
              <a:t>araştırma</a:t>
            </a:r>
            <a:r>
              <a:rPr lang="en-US" sz="900" dirty="0">
                <a:solidFill>
                  <a:srgbClr val="002060"/>
                </a:solidFill>
              </a:rPr>
              <a:t> </a:t>
            </a:r>
            <a:r>
              <a:rPr lang="en-US" sz="900" dirty="0" err="1">
                <a:solidFill>
                  <a:srgbClr val="002060"/>
                </a:solidFill>
              </a:rPr>
              <a:t>yapar</a:t>
            </a:r>
            <a:r>
              <a:rPr lang="en-US" sz="900" dirty="0">
                <a:solidFill>
                  <a:srgbClr val="002060"/>
                </a:solidFill>
              </a:rPr>
              <a:t>, </a:t>
            </a:r>
            <a:r>
              <a:rPr lang="en-US" sz="900" dirty="0" err="1">
                <a:solidFill>
                  <a:srgbClr val="002060"/>
                </a:solidFill>
              </a:rPr>
              <a:t>bu</a:t>
            </a:r>
            <a:r>
              <a:rPr lang="en-US" sz="900" dirty="0">
                <a:solidFill>
                  <a:srgbClr val="002060"/>
                </a:solidFill>
              </a:rPr>
              <a:t> </a:t>
            </a:r>
            <a:r>
              <a:rPr lang="en-US" sz="900" dirty="0" err="1">
                <a:solidFill>
                  <a:srgbClr val="002060"/>
                </a:solidFill>
              </a:rPr>
              <a:t>derslerin</a:t>
            </a:r>
            <a:r>
              <a:rPr lang="en-US" sz="900" dirty="0">
                <a:solidFill>
                  <a:srgbClr val="002060"/>
                </a:solidFill>
              </a:rPr>
              <a:t> </a:t>
            </a:r>
            <a:r>
              <a:rPr lang="en-US" sz="900" dirty="0" err="1">
                <a:solidFill>
                  <a:srgbClr val="002060"/>
                </a:solidFill>
              </a:rPr>
              <a:t>zümre</a:t>
            </a:r>
            <a:r>
              <a:rPr lang="en-US" sz="900" dirty="0">
                <a:solidFill>
                  <a:srgbClr val="002060"/>
                </a:solidFill>
              </a:rPr>
              <a:t> </a:t>
            </a:r>
            <a:r>
              <a:rPr lang="en-US" sz="900" dirty="0" err="1">
                <a:solidFill>
                  <a:srgbClr val="002060"/>
                </a:solidFill>
              </a:rPr>
              <a:t>öğretmenlerince</a:t>
            </a:r>
            <a:r>
              <a:rPr lang="en-US" sz="900" dirty="0">
                <a:solidFill>
                  <a:srgbClr val="002060"/>
                </a:solidFill>
              </a:rPr>
              <a:t> </a:t>
            </a:r>
            <a:r>
              <a:rPr lang="en-US" sz="900" dirty="0" err="1">
                <a:solidFill>
                  <a:srgbClr val="002060"/>
                </a:solidFill>
              </a:rPr>
              <a:t>gerçekleştirilecek</a:t>
            </a:r>
            <a:r>
              <a:rPr lang="en-US" sz="900" dirty="0">
                <a:solidFill>
                  <a:srgbClr val="002060"/>
                </a:solidFill>
              </a:rPr>
              <a:t> program </a:t>
            </a:r>
            <a:r>
              <a:rPr lang="en-US" sz="900" dirty="0" err="1">
                <a:solidFill>
                  <a:srgbClr val="002060"/>
                </a:solidFill>
              </a:rPr>
              <a:t>çalışmalarında</a:t>
            </a:r>
            <a:r>
              <a:rPr lang="en-US" sz="900" dirty="0">
                <a:solidFill>
                  <a:srgbClr val="002060"/>
                </a:solidFill>
              </a:rPr>
              <a:t> </a:t>
            </a:r>
            <a:r>
              <a:rPr lang="en-US" sz="900" dirty="0" err="1">
                <a:solidFill>
                  <a:srgbClr val="002060"/>
                </a:solidFill>
              </a:rPr>
              <a:t>alanı</a:t>
            </a:r>
            <a:r>
              <a:rPr lang="en-US" sz="900" dirty="0">
                <a:solidFill>
                  <a:srgbClr val="002060"/>
                </a:solidFill>
              </a:rPr>
              <a:t> </a:t>
            </a:r>
            <a:r>
              <a:rPr lang="en-US" sz="900" dirty="0" err="1">
                <a:solidFill>
                  <a:srgbClr val="002060"/>
                </a:solidFill>
              </a:rPr>
              <a:t>ile</a:t>
            </a:r>
            <a:r>
              <a:rPr lang="en-US" sz="900" dirty="0">
                <a:solidFill>
                  <a:srgbClr val="002060"/>
                </a:solidFill>
              </a:rPr>
              <a:t> </a:t>
            </a:r>
            <a:r>
              <a:rPr lang="en-US" sz="900" dirty="0" err="1">
                <a:solidFill>
                  <a:srgbClr val="002060"/>
                </a:solidFill>
              </a:rPr>
              <a:t>ilgili</a:t>
            </a:r>
            <a:r>
              <a:rPr lang="en-US" sz="900" dirty="0">
                <a:solidFill>
                  <a:srgbClr val="002060"/>
                </a:solidFill>
              </a:rPr>
              <a:t> </a:t>
            </a:r>
            <a:r>
              <a:rPr lang="en-US" sz="900" dirty="0" err="1">
                <a:solidFill>
                  <a:srgbClr val="002060"/>
                </a:solidFill>
              </a:rPr>
              <a:t>görüşlerini</a:t>
            </a:r>
            <a:r>
              <a:rPr lang="en-US" sz="900" dirty="0">
                <a:solidFill>
                  <a:srgbClr val="002060"/>
                </a:solidFill>
              </a:rPr>
              <a:t> </a:t>
            </a:r>
            <a:r>
              <a:rPr lang="en-US" sz="900" dirty="0" err="1">
                <a:solidFill>
                  <a:srgbClr val="002060"/>
                </a:solidFill>
              </a:rPr>
              <a:t>bildirir</a:t>
            </a:r>
            <a:r>
              <a:rPr lang="en-US" sz="900" dirty="0">
                <a:solidFill>
                  <a:srgbClr val="002060"/>
                </a:solidFill>
              </a:rPr>
              <a:t>. </a:t>
            </a:r>
          </a:p>
          <a:p>
            <a:r>
              <a:rPr lang="en-US" sz="900" dirty="0">
                <a:solidFill>
                  <a:srgbClr val="002060"/>
                </a:solidFill>
              </a:rPr>
              <a:t>j) </a:t>
            </a:r>
            <a:r>
              <a:rPr lang="en-US" sz="900" dirty="0" err="1">
                <a:solidFill>
                  <a:srgbClr val="002060"/>
                </a:solidFill>
              </a:rPr>
              <a:t>Okulda</a:t>
            </a:r>
            <a:r>
              <a:rPr lang="en-US" sz="900" dirty="0">
                <a:solidFill>
                  <a:srgbClr val="002060"/>
                </a:solidFill>
              </a:rPr>
              <a:t> </a:t>
            </a:r>
            <a:r>
              <a:rPr lang="en-US" sz="900" dirty="0" err="1">
                <a:solidFill>
                  <a:srgbClr val="002060"/>
                </a:solidFill>
              </a:rPr>
              <a:t>özel</a:t>
            </a:r>
            <a:r>
              <a:rPr lang="en-US" sz="900" dirty="0">
                <a:solidFill>
                  <a:srgbClr val="002060"/>
                </a:solidFill>
              </a:rPr>
              <a:t> </a:t>
            </a:r>
            <a:r>
              <a:rPr lang="en-US" sz="900" dirty="0" err="1">
                <a:solidFill>
                  <a:srgbClr val="002060"/>
                </a:solidFill>
              </a:rPr>
              <a:t>eğitim</a:t>
            </a:r>
            <a:r>
              <a:rPr lang="en-US" sz="900" dirty="0">
                <a:solidFill>
                  <a:srgbClr val="002060"/>
                </a:solidFill>
              </a:rPr>
              <a:t> </a:t>
            </a:r>
            <a:r>
              <a:rPr lang="en-US" sz="900" dirty="0" err="1">
                <a:solidFill>
                  <a:srgbClr val="002060"/>
                </a:solidFill>
              </a:rPr>
              <a:t>gerektiren</a:t>
            </a:r>
            <a:r>
              <a:rPr lang="en-US" sz="900" dirty="0">
                <a:solidFill>
                  <a:srgbClr val="002060"/>
                </a:solidFill>
              </a:rPr>
              <a:t> </a:t>
            </a:r>
            <a:r>
              <a:rPr lang="en-US" sz="900" dirty="0" err="1">
                <a:solidFill>
                  <a:srgbClr val="002060"/>
                </a:solidFill>
              </a:rPr>
              <a:t>öğrenci</a:t>
            </a:r>
            <a:r>
              <a:rPr lang="en-US" sz="900" dirty="0">
                <a:solidFill>
                  <a:srgbClr val="002060"/>
                </a:solidFill>
              </a:rPr>
              <a:t> </a:t>
            </a:r>
            <a:r>
              <a:rPr lang="en-US" sz="900" dirty="0" err="1">
                <a:solidFill>
                  <a:srgbClr val="002060"/>
                </a:solidFill>
              </a:rPr>
              <a:t>varsa</a:t>
            </a:r>
            <a:r>
              <a:rPr lang="en-US" sz="900" dirty="0">
                <a:solidFill>
                  <a:srgbClr val="002060"/>
                </a:solidFill>
              </a:rPr>
              <a:t> </a:t>
            </a:r>
            <a:r>
              <a:rPr lang="en-US" sz="900" dirty="0" err="1">
                <a:solidFill>
                  <a:srgbClr val="002060"/>
                </a:solidFill>
              </a:rPr>
              <a:t>veya</a:t>
            </a:r>
            <a:r>
              <a:rPr lang="en-US" sz="900" dirty="0">
                <a:solidFill>
                  <a:srgbClr val="002060"/>
                </a:solidFill>
              </a:rPr>
              <a:t> </a:t>
            </a:r>
            <a:r>
              <a:rPr lang="en-US" sz="900" dirty="0" err="1">
                <a:solidFill>
                  <a:srgbClr val="002060"/>
                </a:solidFill>
              </a:rPr>
              <a:t>kaynaştırma</a:t>
            </a:r>
            <a:r>
              <a:rPr lang="en-US" sz="900" dirty="0">
                <a:solidFill>
                  <a:srgbClr val="002060"/>
                </a:solidFill>
              </a:rPr>
              <a:t> </a:t>
            </a:r>
            <a:r>
              <a:rPr lang="en-US" sz="900" dirty="0" err="1">
                <a:solidFill>
                  <a:srgbClr val="002060"/>
                </a:solidFill>
              </a:rPr>
              <a:t>eğitimi</a:t>
            </a:r>
            <a:r>
              <a:rPr lang="en-US" sz="900" dirty="0">
                <a:solidFill>
                  <a:srgbClr val="002060"/>
                </a:solidFill>
              </a:rPr>
              <a:t> </a:t>
            </a:r>
            <a:r>
              <a:rPr lang="en-US" sz="900" dirty="0" err="1">
                <a:solidFill>
                  <a:srgbClr val="002060"/>
                </a:solidFill>
              </a:rPr>
              <a:t>sürdürülüyorsa</a:t>
            </a:r>
            <a:r>
              <a:rPr lang="en-US" sz="900" dirty="0">
                <a:solidFill>
                  <a:srgbClr val="002060"/>
                </a:solidFill>
              </a:rPr>
              <a:t>, </a:t>
            </a:r>
            <a:r>
              <a:rPr lang="en-US" sz="900" dirty="0" err="1">
                <a:solidFill>
                  <a:srgbClr val="002060"/>
                </a:solidFill>
              </a:rPr>
              <a:t>bu</a:t>
            </a:r>
            <a:r>
              <a:rPr lang="en-US" sz="900" dirty="0">
                <a:solidFill>
                  <a:srgbClr val="002060"/>
                </a:solidFill>
              </a:rPr>
              <a:t> </a:t>
            </a:r>
            <a:r>
              <a:rPr lang="en-US" sz="900" dirty="0" err="1">
                <a:solidFill>
                  <a:srgbClr val="002060"/>
                </a:solidFill>
              </a:rPr>
              <a:t>kapsamdaki</a:t>
            </a:r>
            <a:r>
              <a:rPr lang="en-US" sz="900" dirty="0">
                <a:solidFill>
                  <a:srgbClr val="002060"/>
                </a:solidFill>
              </a:rPr>
              <a:t> </a:t>
            </a:r>
            <a:r>
              <a:rPr lang="en-US" sz="900" dirty="0" err="1">
                <a:solidFill>
                  <a:srgbClr val="002060"/>
                </a:solidFill>
              </a:rPr>
              <a:t>öğrencilere</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ailelerine</a:t>
            </a:r>
            <a:r>
              <a:rPr lang="en-US" sz="900" dirty="0">
                <a:solidFill>
                  <a:srgbClr val="002060"/>
                </a:solidFill>
              </a:rPr>
              <a:t> </a:t>
            </a:r>
            <a:r>
              <a:rPr lang="en-US" sz="900" dirty="0" err="1">
                <a:solidFill>
                  <a:srgbClr val="002060"/>
                </a:solidFill>
              </a:rPr>
              <a:t>gerekli</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hizmetlerini</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araştırma</a:t>
            </a:r>
            <a:r>
              <a:rPr lang="en-US" sz="900" dirty="0">
                <a:solidFill>
                  <a:srgbClr val="002060"/>
                </a:solidFill>
              </a:rPr>
              <a:t> </a:t>
            </a:r>
            <a:r>
              <a:rPr lang="en-US" sz="900" dirty="0" err="1">
                <a:solidFill>
                  <a:srgbClr val="002060"/>
                </a:solidFill>
              </a:rPr>
              <a:t>merkezinin</a:t>
            </a:r>
            <a:r>
              <a:rPr lang="en-US" sz="900" dirty="0">
                <a:solidFill>
                  <a:srgbClr val="002060"/>
                </a:solidFill>
              </a:rPr>
              <a:t> </a:t>
            </a:r>
            <a:r>
              <a:rPr lang="en-US" sz="900" dirty="0" err="1">
                <a:solidFill>
                  <a:srgbClr val="002060"/>
                </a:solidFill>
              </a:rPr>
              <a:t>iş</a:t>
            </a:r>
            <a:r>
              <a:rPr lang="en-US" sz="900" dirty="0">
                <a:solidFill>
                  <a:srgbClr val="002060"/>
                </a:solidFill>
              </a:rPr>
              <a:t> </a:t>
            </a:r>
            <a:r>
              <a:rPr lang="en-US" sz="900" dirty="0" err="1">
                <a:solidFill>
                  <a:srgbClr val="002060"/>
                </a:solidFill>
              </a:rPr>
              <a:t>birliğiyle</a:t>
            </a:r>
            <a:r>
              <a:rPr lang="en-US" sz="900" dirty="0">
                <a:solidFill>
                  <a:srgbClr val="002060"/>
                </a:solidFill>
              </a:rPr>
              <a:t> </a:t>
            </a:r>
            <a:r>
              <a:rPr lang="en-US" sz="900" dirty="0" err="1">
                <a:solidFill>
                  <a:srgbClr val="002060"/>
                </a:solidFill>
              </a:rPr>
              <a:t>verir</a:t>
            </a:r>
            <a:r>
              <a:rPr lang="en-US" sz="900" dirty="0">
                <a:solidFill>
                  <a:srgbClr val="002060"/>
                </a:solidFill>
              </a:rPr>
              <a:t>. </a:t>
            </a:r>
          </a:p>
          <a:p>
            <a:r>
              <a:rPr lang="en-US" sz="900" dirty="0">
                <a:solidFill>
                  <a:srgbClr val="002060"/>
                </a:solidFill>
              </a:rPr>
              <a:t>k)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hizmetlerine</a:t>
            </a:r>
            <a:r>
              <a:rPr lang="en-US" sz="900" dirty="0">
                <a:solidFill>
                  <a:srgbClr val="002060"/>
                </a:solidFill>
              </a:rPr>
              <a:t> </a:t>
            </a:r>
            <a:r>
              <a:rPr lang="en-US" sz="900" dirty="0" err="1">
                <a:solidFill>
                  <a:srgbClr val="002060"/>
                </a:solidFill>
              </a:rPr>
              <a:t>ilişkin</a:t>
            </a:r>
            <a:r>
              <a:rPr lang="en-US" sz="900" dirty="0">
                <a:solidFill>
                  <a:srgbClr val="002060"/>
                </a:solidFill>
              </a:rPr>
              <a:t> </a:t>
            </a:r>
            <a:r>
              <a:rPr lang="en-US" sz="900" dirty="0" err="1">
                <a:solidFill>
                  <a:srgbClr val="002060"/>
                </a:solidFill>
              </a:rPr>
              <a:t>öğrenci</a:t>
            </a:r>
            <a:r>
              <a:rPr lang="en-US" sz="900" dirty="0">
                <a:solidFill>
                  <a:srgbClr val="002060"/>
                </a:solidFill>
              </a:rPr>
              <a:t> </a:t>
            </a:r>
            <a:r>
              <a:rPr lang="en-US" sz="900" dirty="0" err="1">
                <a:solidFill>
                  <a:srgbClr val="002060"/>
                </a:solidFill>
              </a:rPr>
              <a:t>gelişim</a:t>
            </a:r>
            <a:r>
              <a:rPr lang="en-US" sz="900" dirty="0">
                <a:solidFill>
                  <a:srgbClr val="002060"/>
                </a:solidFill>
              </a:rPr>
              <a:t> </a:t>
            </a:r>
            <a:r>
              <a:rPr lang="en-US" sz="900" dirty="0" err="1">
                <a:solidFill>
                  <a:srgbClr val="002060"/>
                </a:solidFill>
              </a:rPr>
              <a:t>dosyalarını</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diğer</a:t>
            </a:r>
            <a:r>
              <a:rPr lang="en-US" sz="900" dirty="0">
                <a:solidFill>
                  <a:srgbClr val="002060"/>
                </a:solidFill>
              </a:rPr>
              <a:t> </a:t>
            </a:r>
            <a:r>
              <a:rPr lang="en-US" sz="900" dirty="0" err="1">
                <a:solidFill>
                  <a:srgbClr val="002060"/>
                </a:solidFill>
              </a:rPr>
              <a:t>gerekli</a:t>
            </a:r>
            <a:r>
              <a:rPr lang="en-US" sz="900" dirty="0">
                <a:solidFill>
                  <a:srgbClr val="002060"/>
                </a:solidFill>
              </a:rPr>
              <a:t> </a:t>
            </a:r>
            <a:r>
              <a:rPr lang="en-US" sz="900" dirty="0" err="1">
                <a:solidFill>
                  <a:srgbClr val="002060"/>
                </a:solidFill>
              </a:rPr>
              <a:t>kayıtlan</a:t>
            </a:r>
            <a:r>
              <a:rPr lang="en-US" sz="900" dirty="0">
                <a:solidFill>
                  <a:srgbClr val="002060"/>
                </a:solidFill>
              </a:rPr>
              <a:t> </a:t>
            </a:r>
            <a:r>
              <a:rPr lang="en-US" sz="900" dirty="0" err="1">
                <a:solidFill>
                  <a:srgbClr val="002060"/>
                </a:solidFill>
              </a:rPr>
              <a:t>tutar</a:t>
            </a:r>
            <a:r>
              <a:rPr lang="en-US" sz="900" dirty="0">
                <a:solidFill>
                  <a:srgbClr val="002060"/>
                </a:solidFill>
              </a:rPr>
              <a:t>, </a:t>
            </a:r>
            <a:r>
              <a:rPr lang="en-US" sz="900" dirty="0" err="1">
                <a:solidFill>
                  <a:srgbClr val="002060"/>
                </a:solidFill>
              </a:rPr>
              <a:t>ilgili</a:t>
            </a:r>
            <a:r>
              <a:rPr lang="en-US" sz="900" dirty="0">
                <a:solidFill>
                  <a:srgbClr val="002060"/>
                </a:solidFill>
              </a:rPr>
              <a:t> </a:t>
            </a:r>
            <a:r>
              <a:rPr lang="en-US" sz="900" dirty="0" err="1">
                <a:solidFill>
                  <a:srgbClr val="002060"/>
                </a:solidFill>
              </a:rPr>
              <a:t>yazışmaları</a:t>
            </a:r>
            <a:r>
              <a:rPr lang="en-US" sz="900" dirty="0">
                <a:solidFill>
                  <a:srgbClr val="002060"/>
                </a:solidFill>
              </a:rPr>
              <a:t> </a:t>
            </a:r>
            <a:r>
              <a:rPr lang="en-US" sz="900" dirty="0" err="1">
                <a:solidFill>
                  <a:srgbClr val="002060"/>
                </a:solidFill>
              </a:rPr>
              <a:t>hazırlar</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İstenen</a:t>
            </a:r>
            <a:r>
              <a:rPr lang="en-US" sz="900" dirty="0">
                <a:solidFill>
                  <a:srgbClr val="002060"/>
                </a:solidFill>
              </a:rPr>
              <a:t> </a:t>
            </a:r>
            <a:r>
              <a:rPr lang="en-US" sz="900" dirty="0" err="1">
                <a:solidFill>
                  <a:srgbClr val="002060"/>
                </a:solidFill>
              </a:rPr>
              <a:t>raporları</a:t>
            </a:r>
            <a:r>
              <a:rPr lang="en-US" sz="900" dirty="0">
                <a:solidFill>
                  <a:srgbClr val="002060"/>
                </a:solidFill>
              </a:rPr>
              <a:t> </a:t>
            </a:r>
            <a:r>
              <a:rPr lang="en-US" sz="900" dirty="0" err="1">
                <a:solidFill>
                  <a:srgbClr val="002060"/>
                </a:solidFill>
              </a:rPr>
              <a:t>düzenler</a:t>
            </a:r>
            <a:r>
              <a:rPr lang="en-US" sz="900" dirty="0">
                <a:solidFill>
                  <a:srgbClr val="002060"/>
                </a:solidFill>
              </a:rPr>
              <a:t>. </a:t>
            </a:r>
          </a:p>
          <a:p>
            <a:r>
              <a:rPr lang="en-US" sz="900" dirty="0">
                <a:solidFill>
                  <a:srgbClr val="002060"/>
                </a:solidFill>
              </a:rPr>
              <a:t>l) </a:t>
            </a:r>
            <a:r>
              <a:rPr lang="en-US" sz="900" dirty="0" err="1">
                <a:solidFill>
                  <a:srgbClr val="002060"/>
                </a:solidFill>
              </a:rPr>
              <a:t>Okula</a:t>
            </a:r>
            <a:r>
              <a:rPr lang="en-US" sz="900" dirty="0">
                <a:solidFill>
                  <a:srgbClr val="002060"/>
                </a:solidFill>
              </a:rPr>
              <a:t> </a:t>
            </a:r>
            <a:r>
              <a:rPr lang="en-US" sz="900" dirty="0" err="1">
                <a:solidFill>
                  <a:srgbClr val="002060"/>
                </a:solidFill>
              </a:rPr>
              <a:t>bir</a:t>
            </a:r>
            <a:r>
              <a:rPr lang="en-US" sz="900" dirty="0">
                <a:solidFill>
                  <a:srgbClr val="002060"/>
                </a:solidFill>
              </a:rPr>
              <a:t> alt </a:t>
            </a:r>
            <a:r>
              <a:rPr lang="en-US" sz="900" dirty="0" err="1">
                <a:solidFill>
                  <a:srgbClr val="002060"/>
                </a:solidFill>
              </a:rPr>
              <a:t>Öğrenim</a:t>
            </a:r>
            <a:r>
              <a:rPr lang="en-US" sz="900" dirty="0">
                <a:solidFill>
                  <a:srgbClr val="002060"/>
                </a:solidFill>
              </a:rPr>
              <a:t> </a:t>
            </a:r>
            <a:r>
              <a:rPr lang="en-US" sz="900" dirty="0" err="1">
                <a:solidFill>
                  <a:srgbClr val="002060"/>
                </a:solidFill>
              </a:rPr>
              <a:t>kademesinden</a:t>
            </a:r>
            <a:r>
              <a:rPr lang="en-US" sz="900" dirty="0">
                <a:solidFill>
                  <a:srgbClr val="002060"/>
                </a:solidFill>
              </a:rPr>
              <a:t> </a:t>
            </a:r>
            <a:r>
              <a:rPr lang="en-US" sz="900" dirty="0" err="1">
                <a:solidFill>
                  <a:srgbClr val="002060"/>
                </a:solidFill>
              </a:rPr>
              <a:t>veya</a:t>
            </a:r>
            <a:r>
              <a:rPr lang="en-US" sz="900" dirty="0">
                <a:solidFill>
                  <a:srgbClr val="002060"/>
                </a:solidFill>
              </a:rPr>
              <a:t> </a:t>
            </a:r>
            <a:r>
              <a:rPr lang="en-US" sz="900" dirty="0" err="1">
                <a:solidFill>
                  <a:srgbClr val="002060"/>
                </a:solidFill>
              </a:rPr>
              <a:t>nakil</a:t>
            </a:r>
            <a:r>
              <a:rPr lang="en-US" sz="900" dirty="0">
                <a:solidFill>
                  <a:srgbClr val="002060"/>
                </a:solidFill>
              </a:rPr>
              <a:t> </a:t>
            </a:r>
            <a:r>
              <a:rPr lang="en-US" sz="900" dirty="0" err="1">
                <a:solidFill>
                  <a:srgbClr val="002060"/>
                </a:solidFill>
              </a:rPr>
              <a:t>yoluyla</a:t>
            </a:r>
            <a:r>
              <a:rPr lang="en-US" sz="900" dirty="0">
                <a:solidFill>
                  <a:srgbClr val="002060"/>
                </a:solidFill>
              </a:rPr>
              <a:t> </a:t>
            </a:r>
            <a:r>
              <a:rPr lang="en-US" sz="900" dirty="0" err="1">
                <a:solidFill>
                  <a:srgbClr val="002060"/>
                </a:solidFill>
              </a:rPr>
              <a:t>gelen</a:t>
            </a:r>
            <a:r>
              <a:rPr lang="en-US" sz="900" dirty="0">
                <a:solidFill>
                  <a:srgbClr val="002060"/>
                </a:solidFill>
              </a:rPr>
              <a:t> </a:t>
            </a:r>
            <a:r>
              <a:rPr lang="en-US" sz="900" dirty="0" err="1">
                <a:solidFill>
                  <a:srgbClr val="002060"/>
                </a:solidFill>
              </a:rPr>
              <a:t>öğrencilerin</a:t>
            </a:r>
            <a:r>
              <a:rPr lang="en-US" sz="900" dirty="0">
                <a:solidFill>
                  <a:srgbClr val="002060"/>
                </a:solidFill>
              </a:rPr>
              <a:t> </a:t>
            </a:r>
            <a:r>
              <a:rPr lang="en-US" sz="900" dirty="0" err="1">
                <a:solidFill>
                  <a:srgbClr val="002060"/>
                </a:solidFill>
              </a:rPr>
              <a:t>gelişim</a:t>
            </a:r>
            <a:r>
              <a:rPr lang="en-US" sz="900" dirty="0">
                <a:solidFill>
                  <a:srgbClr val="002060"/>
                </a:solidFill>
              </a:rPr>
              <a:t> </a:t>
            </a:r>
            <a:r>
              <a:rPr lang="en-US" sz="900" dirty="0" err="1">
                <a:solidFill>
                  <a:srgbClr val="002060"/>
                </a:solidFill>
              </a:rPr>
              <a:t>dosyalarını</a:t>
            </a:r>
            <a:r>
              <a:rPr lang="en-US" sz="900" dirty="0">
                <a:solidFill>
                  <a:srgbClr val="002060"/>
                </a:solidFill>
              </a:rPr>
              <a:t> </a:t>
            </a:r>
            <a:r>
              <a:rPr lang="en-US" sz="900" dirty="0" err="1">
                <a:solidFill>
                  <a:srgbClr val="002060"/>
                </a:solidFill>
              </a:rPr>
              <a:t>inceler</a:t>
            </a:r>
            <a:r>
              <a:rPr lang="en-US" sz="900" dirty="0">
                <a:solidFill>
                  <a:srgbClr val="002060"/>
                </a:solidFill>
              </a:rPr>
              <a:t>, </a:t>
            </a:r>
            <a:r>
              <a:rPr lang="en-US" sz="900" dirty="0" err="1">
                <a:solidFill>
                  <a:srgbClr val="002060"/>
                </a:solidFill>
              </a:rPr>
              <a:t>sınıf</a:t>
            </a:r>
            <a:r>
              <a:rPr lang="en-US" sz="900" dirty="0">
                <a:solidFill>
                  <a:srgbClr val="002060"/>
                </a:solidFill>
              </a:rPr>
              <a:t> </a:t>
            </a:r>
            <a:r>
              <a:rPr lang="en-US" sz="900" dirty="0" err="1">
                <a:solidFill>
                  <a:srgbClr val="002060"/>
                </a:solidFill>
              </a:rPr>
              <a:t>rehber</a:t>
            </a:r>
            <a:r>
              <a:rPr lang="en-US" sz="900" dirty="0">
                <a:solidFill>
                  <a:srgbClr val="002060"/>
                </a:solidFill>
              </a:rPr>
              <a:t> </a:t>
            </a:r>
            <a:r>
              <a:rPr lang="en-US" sz="900" dirty="0" err="1">
                <a:solidFill>
                  <a:srgbClr val="002060"/>
                </a:solidFill>
              </a:rPr>
              <a:t>öğretmeniyle</a:t>
            </a:r>
            <a:r>
              <a:rPr lang="en-US" sz="900" dirty="0">
                <a:solidFill>
                  <a:srgbClr val="002060"/>
                </a:solidFill>
              </a:rPr>
              <a:t> </a:t>
            </a:r>
            <a:r>
              <a:rPr lang="en-US" sz="900" dirty="0" err="1">
                <a:solidFill>
                  <a:srgbClr val="002060"/>
                </a:solidFill>
              </a:rPr>
              <a:t>iş</a:t>
            </a:r>
            <a:r>
              <a:rPr lang="en-US" sz="900" dirty="0">
                <a:solidFill>
                  <a:srgbClr val="002060"/>
                </a:solidFill>
              </a:rPr>
              <a:t> </a:t>
            </a:r>
            <a:r>
              <a:rPr lang="en-US" sz="900" dirty="0" err="1">
                <a:solidFill>
                  <a:srgbClr val="002060"/>
                </a:solidFill>
              </a:rPr>
              <a:t>birliği</a:t>
            </a:r>
            <a:r>
              <a:rPr lang="en-US" sz="900" dirty="0">
                <a:solidFill>
                  <a:srgbClr val="002060"/>
                </a:solidFill>
              </a:rPr>
              <a:t> </a:t>
            </a:r>
            <a:r>
              <a:rPr lang="en-US" sz="900" dirty="0" err="1">
                <a:solidFill>
                  <a:srgbClr val="002060"/>
                </a:solidFill>
              </a:rPr>
              <a:t>içinde</a:t>
            </a:r>
            <a:r>
              <a:rPr lang="en-US" sz="900" dirty="0">
                <a:solidFill>
                  <a:srgbClr val="002060"/>
                </a:solidFill>
              </a:rPr>
              <a:t> </a:t>
            </a:r>
            <a:r>
              <a:rPr lang="en-US" sz="900" dirty="0" err="1">
                <a:solidFill>
                  <a:srgbClr val="002060"/>
                </a:solidFill>
              </a:rPr>
              <a:t>değerlendirir</a:t>
            </a:r>
            <a:r>
              <a:rPr lang="en-US" sz="900" dirty="0">
                <a:solidFill>
                  <a:srgbClr val="002060"/>
                </a:solidFill>
              </a:rPr>
              <a:t>. </a:t>
            </a:r>
          </a:p>
          <a:p>
            <a:r>
              <a:rPr lang="en-US" sz="900" dirty="0">
                <a:solidFill>
                  <a:srgbClr val="002060"/>
                </a:solidFill>
              </a:rPr>
              <a:t>m) </a:t>
            </a:r>
            <a:r>
              <a:rPr lang="en-US" sz="900" dirty="0" err="1">
                <a:solidFill>
                  <a:srgbClr val="002060"/>
                </a:solidFill>
              </a:rPr>
              <a:t>Gerekliğinde</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hizmetlerinde</a:t>
            </a:r>
            <a:r>
              <a:rPr lang="en-US" sz="900" dirty="0">
                <a:solidFill>
                  <a:srgbClr val="002060"/>
                </a:solidFill>
              </a:rPr>
              <a:t> </a:t>
            </a:r>
            <a:r>
              <a:rPr lang="en-US" sz="900" dirty="0" err="1">
                <a:solidFill>
                  <a:srgbClr val="002060"/>
                </a:solidFill>
              </a:rPr>
              <a:t>kullanılacak</a:t>
            </a:r>
            <a:r>
              <a:rPr lang="en-US" sz="900" dirty="0">
                <a:solidFill>
                  <a:srgbClr val="002060"/>
                </a:solidFill>
              </a:rPr>
              <a:t> </a:t>
            </a:r>
            <a:r>
              <a:rPr lang="en-US" sz="900" dirty="0" err="1">
                <a:solidFill>
                  <a:srgbClr val="002060"/>
                </a:solidFill>
              </a:rPr>
              <a:t>ölçme</a:t>
            </a:r>
            <a:r>
              <a:rPr lang="en-US" sz="900" dirty="0">
                <a:solidFill>
                  <a:srgbClr val="002060"/>
                </a:solidFill>
              </a:rPr>
              <a:t> </a:t>
            </a:r>
            <a:r>
              <a:rPr lang="en-US" sz="900" dirty="0" err="1">
                <a:solidFill>
                  <a:srgbClr val="002060"/>
                </a:solidFill>
              </a:rPr>
              <a:t>araçları</a:t>
            </a:r>
            <a:r>
              <a:rPr lang="en-US" sz="900" dirty="0">
                <a:solidFill>
                  <a:srgbClr val="002060"/>
                </a:solidFill>
              </a:rPr>
              <a:t>, </a:t>
            </a:r>
            <a:r>
              <a:rPr lang="en-US" sz="900" dirty="0" err="1">
                <a:solidFill>
                  <a:srgbClr val="002060"/>
                </a:solidFill>
              </a:rPr>
              <a:t>doküman</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kaynakları</a:t>
            </a:r>
            <a:r>
              <a:rPr lang="en-US" sz="900" dirty="0">
                <a:solidFill>
                  <a:srgbClr val="002060"/>
                </a:solidFill>
              </a:rPr>
              <a:t> </a:t>
            </a:r>
            <a:r>
              <a:rPr lang="en-US" sz="900" dirty="0" err="1">
                <a:solidFill>
                  <a:srgbClr val="002060"/>
                </a:solidFill>
              </a:rPr>
              <a:t>hazırlama</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geliştirme</a:t>
            </a:r>
            <a:r>
              <a:rPr lang="en-US" sz="900" dirty="0">
                <a:solidFill>
                  <a:srgbClr val="002060"/>
                </a:solidFill>
              </a:rPr>
              <a:t> </a:t>
            </a:r>
            <a:r>
              <a:rPr lang="en-US" sz="900" dirty="0" err="1">
                <a:solidFill>
                  <a:srgbClr val="002060"/>
                </a:solidFill>
              </a:rPr>
              <a:t>çalışmalarına</a:t>
            </a:r>
            <a:r>
              <a:rPr lang="en-US" sz="900" dirty="0">
                <a:solidFill>
                  <a:srgbClr val="002060"/>
                </a:solidFill>
              </a:rPr>
              <a:t> </a:t>
            </a:r>
            <a:r>
              <a:rPr lang="en-US" sz="900" dirty="0" err="1">
                <a:solidFill>
                  <a:srgbClr val="002060"/>
                </a:solidFill>
              </a:rPr>
              <a:t>katılır</a:t>
            </a:r>
            <a:r>
              <a:rPr lang="en-US" sz="900" dirty="0">
                <a:solidFill>
                  <a:srgbClr val="002060"/>
                </a:solidFill>
              </a:rPr>
              <a:t>. </a:t>
            </a:r>
          </a:p>
          <a:p>
            <a:r>
              <a:rPr lang="en-US" sz="900" dirty="0">
                <a:solidFill>
                  <a:srgbClr val="002060"/>
                </a:solidFill>
              </a:rPr>
              <a:t>n) </a:t>
            </a:r>
            <a:r>
              <a:rPr lang="en-US" sz="900" dirty="0" err="1">
                <a:solidFill>
                  <a:srgbClr val="002060"/>
                </a:solidFill>
              </a:rPr>
              <a:t>Öğrencilerin</a:t>
            </a:r>
            <a:r>
              <a:rPr lang="en-US" sz="900" dirty="0">
                <a:solidFill>
                  <a:srgbClr val="002060"/>
                </a:solidFill>
              </a:rPr>
              <a:t> </a:t>
            </a:r>
            <a:r>
              <a:rPr lang="en-US" sz="900" dirty="0" err="1">
                <a:solidFill>
                  <a:srgbClr val="002060"/>
                </a:solidFill>
              </a:rPr>
              <a:t>ilgi</a:t>
            </a:r>
            <a:r>
              <a:rPr lang="en-US" sz="900" dirty="0">
                <a:solidFill>
                  <a:srgbClr val="002060"/>
                </a:solidFill>
              </a:rPr>
              <a:t>, </a:t>
            </a:r>
            <a:r>
              <a:rPr lang="en-US" sz="900" dirty="0" err="1">
                <a:solidFill>
                  <a:srgbClr val="002060"/>
                </a:solidFill>
              </a:rPr>
              <a:t>yetenek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akademik</a:t>
            </a:r>
            <a:r>
              <a:rPr lang="en-US" sz="900" dirty="0">
                <a:solidFill>
                  <a:srgbClr val="002060"/>
                </a:solidFill>
              </a:rPr>
              <a:t> </a:t>
            </a:r>
            <a:r>
              <a:rPr lang="en-US" sz="900" dirty="0" err="1">
                <a:solidFill>
                  <a:srgbClr val="002060"/>
                </a:solidFill>
              </a:rPr>
              <a:t>başarıları</a:t>
            </a:r>
            <a:r>
              <a:rPr lang="en-US" sz="900" dirty="0">
                <a:solidFill>
                  <a:srgbClr val="002060"/>
                </a:solidFill>
              </a:rPr>
              <a:t> </a:t>
            </a:r>
            <a:r>
              <a:rPr lang="en-US" sz="900" dirty="0" err="1">
                <a:solidFill>
                  <a:srgbClr val="002060"/>
                </a:solidFill>
              </a:rPr>
              <a:t>doğrultusunda</a:t>
            </a:r>
            <a:r>
              <a:rPr lang="en-US" sz="900" dirty="0">
                <a:solidFill>
                  <a:srgbClr val="002060"/>
                </a:solidFill>
              </a:rPr>
              <a:t> </a:t>
            </a:r>
            <a:r>
              <a:rPr lang="en-US" sz="900" dirty="0" err="1">
                <a:solidFill>
                  <a:srgbClr val="002060"/>
                </a:solidFill>
              </a:rPr>
              <a:t>eğitsel</a:t>
            </a:r>
            <a:r>
              <a:rPr lang="en-US" sz="900" dirty="0">
                <a:solidFill>
                  <a:srgbClr val="002060"/>
                </a:solidFill>
              </a:rPr>
              <a:t> </a:t>
            </a:r>
            <a:r>
              <a:rPr lang="en-US" sz="900" dirty="0" err="1">
                <a:solidFill>
                  <a:srgbClr val="002060"/>
                </a:solidFill>
              </a:rPr>
              <a:t>kollara</a:t>
            </a:r>
            <a:r>
              <a:rPr lang="en-US" sz="900" dirty="0">
                <a:solidFill>
                  <a:srgbClr val="002060"/>
                </a:solidFill>
              </a:rPr>
              <a:t> </a:t>
            </a:r>
            <a:r>
              <a:rPr lang="en-US" sz="900" dirty="0" err="1">
                <a:solidFill>
                  <a:srgbClr val="002060"/>
                </a:solidFill>
              </a:rPr>
              <a:t>yöneltilmesi</a:t>
            </a:r>
            <a:r>
              <a:rPr lang="en-US" sz="900" dirty="0">
                <a:solidFill>
                  <a:srgbClr val="002060"/>
                </a:solidFill>
              </a:rPr>
              <a:t> </a:t>
            </a:r>
            <a:r>
              <a:rPr lang="en-US" sz="900" dirty="0" err="1">
                <a:solidFill>
                  <a:srgbClr val="002060"/>
                </a:solidFill>
              </a:rPr>
              <a:t>konusunda</a:t>
            </a:r>
            <a:r>
              <a:rPr lang="en-US" sz="900" dirty="0">
                <a:solidFill>
                  <a:srgbClr val="002060"/>
                </a:solidFill>
              </a:rPr>
              <a:t> </a:t>
            </a:r>
            <a:r>
              <a:rPr lang="en-US" sz="900" dirty="0" err="1">
                <a:solidFill>
                  <a:srgbClr val="002060"/>
                </a:solidFill>
              </a:rPr>
              <a:t>branş</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sınıf</a:t>
            </a:r>
            <a:r>
              <a:rPr lang="en-US" sz="900" dirty="0">
                <a:solidFill>
                  <a:srgbClr val="002060"/>
                </a:solidFill>
              </a:rPr>
              <a:t> </a:t>
            </a:r>
            <a:r>
              <a:rPr lang="en-US" sz="900" dirty="0" err="1">
                <a:solidFill>
                  <a:srgbClr val="002060"/>
                </a:solidFill>
              </a:rPr>
              <a:t>rehber</a:t>
            </a:r>
            <a:r>
              <a:rPr lang="en-US" sz="900" dirty="0">
                <a:solidFill>
                  <a:srgbClr val="002060"/>
                </a:solidFill>
              </a:rPr>
              <a:t> </a:t>
            </a:r>
            <a:r>
              <a:rPr lang="en-US" sz="900" dirty="0" err="1">
                <a:solidFill>
                  <a:srgbClr val="002060"/>
                </a:solidFill>
              </a:rPr>
              <a:t>öğretmenine</a:t>
            </a:r>
            <a:r>
              <a:rPr lang="en-US" sz="900" dirty="0">
                <a:solidFill>
                  <a:srgbClr val="002060"/>
                </a:solidFill>
              </a:rPr>
              <a:t> </a:t>
            </a:r>
            <a:r>
              <a:rPr lang="en-US" sz="900" dirty="0" err="1">
                <a:solidFill>
                  <a:srgbClr val="002060"/>
                </a:solidFill>
              </a:rPr>
              <a:t>bilgi</a:t>
            </a:r>
            <a:r>
              <a:rPr lang="en-US" sz="900" dirty="0">
                <a:solidFill>
                  <a:srgbClr val="002060"/>
                </a:solidFill>
              </a:rPr>
              <a:t> </a:t>
            </a:r>
            <a:r>
              <a:rPr lang="en-US" sz="900" dirty="0" err="1">
                <a:solidFill>
                  <a:srgbClr val="002060"/>
                </a:solidFill>
              </a:rPr>
              <a:t>verir</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iş</a:t>
            </a:r>
            <a:r>
              <a:rPr lang="en-US" sz="900" dirty="0">
                <a:solidFill>
                  <a:srgbClr val="002060"/>
                </a:solidFill>
              </a:rPr>
              <a:t> </a:t>
            </a:r>
            <a:r>
              <a:rPr lang="en-US" sz="900" dirty="0" err="1">
                <a:solidFill>
                  <a:srgbClr val="002060"/>
                </a:solidFill>
              </a:rPr>
              <a:t>birliği</a:t>
            </a:r>
            <a:r>
              <a:rPr lang="en-US" sz="900" dirty="0">
                <a:solidFill>
                  <a:srgbClr val="002060"/>
                </a:solidFill>
              </a:rPr>
              <a:t> </a:t>
            </a:r>
            <a:r>
              <a:rPr lang="en-US" sz="900" dirty="0" err="1">
                <a:solidFill>
                  <a:srgbClr val="002060"/>
                </a:solidFill>
              </a:rPr>
              <a:t>yapar</a:t>
            </a:r>
            <a:r>
              <a:rPr lang="en-US" sz="900" dirty="0">
                <a:solidFill>
                  <a:srgbClr val="002060"/>
                </a:solidFill>
              </a:rPr>
              <a:t>. </a:t>
            </a:r>
          </a:p>
          <a:p>
            <a:r>
              <a:rPr lang="en-US" sz="900" dirty="0">
                <a:solidFill>
                  <a:srgbClr val="002060"/>
                </a:solidFill>
              </a:rPr>
              <a:t>o) </a:t>
            </a:r>
            <a:r>
              <a:rPr lang="en-US" sz="900" dirty="0" err="1">
                <a:solidFill>
                  <a:srgbClr val="002060"/>
                </a:solidFill>
              </a:rPr>
              <a:t>Ailelere</a:t>
            </a:r>
            <a:r>
              <a:rPr lang="en-US" sz="900" dirty="0">
                <a:solidFill>
                  <a:srgbClr val="002060"/>
                </a:solidFill>
              </a:rPr>
              <a:t>, </a:t>
            </a:r>
            <a:r>
              <a:rPr lang="en-US" sz="900" dirty="0" err="1">
                <a:solidFill>
                  <a:srgbClr val="002060"/>
                </a:solidFill>
              </a:rPr>
              <a:t>öğrencilere</a:t>
            </a:r>
            <a:r>
              <a:rPr lang="en-US" sz="900" dirty="0">
                <a:solidFill>
                  <a:srgbClr val="002060"/>
                </a:solidFill>
              </a:rPr>
              <a:t>, </a:t>
            </a:r>
            <a:r>
              <a:rPr lang="en-US" sz="900" dirty="0" err="1">
                <a:solidFill>
                  <a:srgbClr val="002060"/>
                </a:solidFill>
              </a:rPr>
              <a:t>sınıf</a:t>
            </a:r>
            <a:r>
              <a:rPr lang="en-US" sz="900" dirty="0">
                <a:solidFill>
                  <a:srgbClr val="002060"/>
                </a:solidFill>
              </a:rPr>
              <a:t> </a:t>
            </a:r>
            <a:r>
              <a:rPr lang="en-US" sz="900" dirty="0" err="1">
                <a:solidFill>
                  <a:srgbClr val="002060"/>
                </a:solidFill>
              </a:rPr>
              <a:t>rehber</a:t>
            </a:r>
            <a:r>
              <a:rPr lang="en-US" sz="900" dirty="0">
                <a:solidFill>
                  <a:srgbClr val="002060"/>
                </a:solidFill>
              </a:rPr>
              <a:t> </a:t>
            </a:r>
            <a:r>
              <a:rPr lang="en-US" sz="900" dirty="0" err="1">
                <a:solidFill>
                  <a:srgbClr val="002060"/>
                </a:solidFill>
              </a:rPr>
              <a:t>öğretmenlerine</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gerektiğinde</a:t>
            </a:r>
            <a:r>
              <a:rPr lang="en-US" sz="900" dirty="0">
                <a:solidFill>
                  <a:srgbClr val="002060"/>
                </a:solidFill>
              </a:rPr>
              <a:t> </a:t>
            </a:r>
            <a:r>
              <a:rPr lang="en-US" sz="900" dirty="0" err="1">
                <a:solidFill>
                  <a:srgbClr val="002060"/>
                </a:solidFill>
              </a:rPr>
              <a:t>diğer</a:t>
            </a:r>
            <a:r>
              <a:rPr lang="en-US" sz="900" dirty="0">
                <a:solidFill>
                  <a:srgbClr val="002060"/>
                </a:solidFill>
              </a:rPr>
              <a:t> </a:t>
            </a:r>
            <a:r>
              <a:rPr lang="en-US" sz="900" dirty="0" err="1">
                <a:solidFill>
                  <a:srgbClr val="002060"/>
                </a:solidFill>
              </a:rPr>
              <a:t>okul</a:t>
            </a:r>
            <a:r>
              <a:rPr lang="en-US" sz="900" dirty="0">
                <a:solidFill>
                  <a:srgbClr val="002060"/>
                </a:solidFill>
              </a:rPr>
              <a:t> </a:t>
            </a:r>
            <a:r>
              <a:rPr lang="en-US" sz="900" dirty="0" err="1">
                <a:solidFill>
                  <a:srgbClr val="002060"/>
                </a:solidFill>
              </a:rPr>
              <a:t>personeline</a:t>
            </a:r>
            <a:r>
              <a:rPr lang="en-US" sz="900" dirty="0">
                <a:solidFill>
                  <a:srgbClr val="002060"/>
                </a:solidFill>
              </a:rPr>
              <a:t> </a:t>
            </a:r>
            <a:r>
              <a:rPr lang="en-US" sz="900" dirty="0" err="1">
                <a:solidFill>
                  <a:srgbClr val="002060"/>
                </a:solidFill>
              </a:rPr>
              <a:t>yönelik</a:t>
            </a:r>
            <a:r>
              <a:rPr lang="en-US" sz="900" dirty="0">
                <a:solidFill>
                  <a:srgbClr val="002060"/>
                </a:solidFill>
              </a:rPr>
              <a:t> </a:t>
            </a:r>
            <a:r>
              <a:rPr lang="en-US" sz="900" dirty="0" err="1">
                <a:solidFill>
                  <a:srgbClr val="002060"/>
                </a:solidFill>
              </a:rPr>
              <a:t>hizmet</a:t>
            </a:r>
            <a:r>
              <a:rPr lang="en-US" sz="900" dirty="0">
                <a:solidFill>
                  <a:srgbClr val="002060"/>
                </a:solidFill>
              </a:rPr>
              <a:t> </a:t>
            </a:r>
            <a:r>
              <a:rPr lang="en-US" sz="900" dirty="0" err="1">
                <a:solidFill>
                  <a:srgbClr val="002060"/>
                </a:solidFill>
              </a:rPr>
              <a:t>alanına</a:t>
            </a:r>
            <a:r>
              <a:rPr lang="en-US" sz="900" dirty="0">
                <a:solidFill>
                  <a:srgbClr val="002060"/>
                </a:solidFill>
              </a:rPr>
              <a:t> </a:t>
            </a:r>
            <a:r>
              <a:rPr lang="en-US" sz="900" dirty="0" err="1">
                <a:solidFill>
                  <a:srgbClr val="002060"/>
                </a:solidFill>
              </a:rPr>
              <a:t>uygun</a:t>
            </a:r>
            <a:r>
              <a:rPr lang="en-US" sz="900" dirty="0">
                <a:solidFill>
                  <a:srgbClr val="002060"/>
                </a:solidFill>
              </a:rPr>
              <a:t> </a:t>
            </a:r>
            <a:r>
              <a:rPr lang="en-US" sz="900" dirty="0" err="1">
                <a:solidFill>
                  <a:srgbClr val="002060"/>
                </a:solidFill>
              </a:rPr>
              <a:t>toplantı</a:t>
            </a:r>
            <a:r>
              <a:rPr lang="en-US" sz="900" dirty="0">
                <a:solidFill>
                  <a:srgbClr val="002060"/>
                </a:solidFill>
              </a:rPr>
              <a:t>, </a:t>
            </a:r>
            <a:r>
              <a:rPr lang="en-US" sz="900" dirty="0" err="1">
                <a:solidFill>
                  <a:srgbClr val="002060"/>
                </a:solidFill>
              </a:rPr>
              <a:t>konferans</a:t>
            </a:r>
            <a:r>
              <a:rPr lang="en-US" sz="900" dirty="0">
                <a:solidFill>
                  <a:srgbClr val="002060"/>
                </a:solidFill>
              </a:rPr>
              <a:t> </a:t>
            </a:r>
            <a:r>
              <a:rPr lang="en-US" sz="900" dirty="0" err="1">
                <a:solidFill>
                  <a:srgbClr val="002060"/>
                </a:solidFill>
              </a:rPr>
              <a:t>ve</a:t>
            </a:r>
            <a:r>
              <a:rPr lang="en-US" sz="900" dirty="0">
                <a:solidFill>
                  <a:srgbClr val="002060"/>
                </a:solidFill>
              </a:rPr>
              <a:t> panel </a:t>
            </a:r>
            <a:r>
              <a:rPr lang="en-US" sz="900" dirty="0" err="1">
                <a:solidFill>
                  <a:srgbClr val="002060"/>
                </a:solidFill>
              </a:rPr>
              <a:t>gibi</a:t>
            </a:r>
            <a:r>
              <a:rPr lang="en-US" sz="900" dirty="0">
                <a:solidFill>
                  <a:srgbClr val="002060"/>
                </a:solidFill>
              </a:rPr>
              <a:t> </a:t>
            </a:r>
            <a:r>
              <a:rPr lang="en-US" sz="900" dirty="0" err="1">
                <a:solidFill>
                  <a:srgbClr val="002060"/>
                </a:solidFill>
              </a:rPr>
              <a:t>etkinlikler</a:t>
            </a:r>
            <a:r>
              <a:rPr lang="en-US" sz="900" dirty="0">
                <a:solidFill>
                  <a:srgbClr val="002060"/>
                </a:solidFill>
              </a:rPr>
              <a:t> </a:t>
            </a:r>
            <a:r>
              <a:rPr lang="en-US" sz="900" dirty="0" err="1">
                <a:solidFill>
                  <a:srgbClr val="002060"/>
                </a:solidFill>
              </a:rPr>
              <a:t>düzenler</a:t>
            </a:r>
            <a:r>
              <a:rPr lang="en-US" sz="900" dirty="0">
                <a:solidFill>
                  <a:srgbClr val="002060"/>
                </a:solidFill>
              </a:rPr>
              <a:t>. </a:t>
            </a:r>
          </a:p>
          <a:p>
            <a:r>
              <a:rPr lang="en-US" sz="900" dirty="0">
                <a:solidFill>
                  <a:srgbClr val="002060"/>
                </a:solidFill>
              </a:rPr>
              <a:t>p) </a:t>
            </a:r>
            <a:r>
              <a:rPr lang="en-US" sz="900" dirty="0" err="1">
                <a:solidFill>
                  <a:srgbClr val="002060"/>
                </a:solidFill>
              </a:rPr>
              <a:t>Okulda</a:t>
            </a:r>
            <a:r>
              <a:rPr lang="en-US" sz="900" dirty="0">
                <a:solidFill>
                  <a:srgbClr val="002060"/>
                </a:solidFill>
              </a:rPr>
              <a:t> </a:t>
            </a:r>
            <a:r>
              <a:rPr lang="en-US" sz="900" dirty="0" err="1">
                <a:solidFill>
                  <a:srgbClr val="002060"/>
                </a:solidFill>
              </a:rPr>
              <a:t>rehberlik</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psikolojik</a:t>
            </a:r>
            <a:r>
              <a:rPr lang="en-US" sz="900" dirty="0">
                <a:solidFill>
                  <a:srgbClr val="002060"/>
                </a:solidFill>
              </a:rPr>
              <a:t> </a:t>
            </a:r>
            <a:r>
              <a:rPr lang="en-US" sz="900" dirty="0" err="1">
                <a:solidFill>
                  <a:srgbClr val="002060"/>
                </a:solidFill>
              </a:rPr>
              <a:t>danışma</a:t>
            </a:r>
            <a:r>
              <a:rPr lang="en-US" sz="900" dirty="0">
                <a:solidFill>
                  <a:srgbClr val="002060"/>
                </a:solidFill>
              </a:rPr>
              <a:t> </a:t>
            </a:r>
            <a:r>
              <a:rPr lang="en-US" sz="900" dirty="0" err="1">
                <a:solidFill>
                  <a:srgbClr val="002060"/>
                </a:solidFill>
              </a:rPr>
              <a:t>hizmetlerine</a:t>
            </a:r>
            <a:r>
              <a:rPr lang="en-US" sz="900" dirty="0">
                <a:solidFill>
                  <a:srgbClr val="002060"/>
                </a:solidFill>
              </a:rPr>
              <a:t> </a:t>
            </a:r>
            <a:r>
              <a:rPr lang="en-US" sz="900" dirty="0" err="1">
                <a:solidFill>
                  <a:srgbClr val="002060"/>
                </a:solidFill>
              </a:rPr>
              <a:t>ilişkin</a:t>
            </a:r>
            <a:r>
              <a:rPr lang="en-US" sz="900" dirty="0">
                <a:solidFill>
                  <a:srgbClr val="002060"/>
                </a:solidFill>
              </a:rPr>
              <a:t> </a:t>
            </a:r>
            <a:r>
              <a:rPr lang="en-US" sz="900" dirty="0" err="1">
                <a:solidFill>
                  <a:srgbClr val="002060"/>
                </a:solidFill>
              </a:rPr>
              <a:t>komisyonlara</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toplantılara</a:t>
            </a:r>
            <a:r>
              <a:rPr lang="en-US" sz="900" dirty="0">
                <a:solidFill>
                  <a:srgbClr val="002060"/>
                </a:solidFill>
              </a:rPr>
              <a:t> </a:t>
            </a:r>
            <a:r>
              <a:rPr lang="en-US" sz="900" dirty="0" err="1">
                <a:solidFill>
                  <a:srgbClr val="002060"/>
                </a:solidFill>
              </a:rPr>
              <a:t>katılır</a:t>
            </a:r>
            <a:r>
              <a:rPr lang="en-US" sz="900" dirty="0">
                <a:solidFill>
                  <a:srgbClr val="002060"/>
                </a:solidFill>
              </a:rPr>
              <a:t>, </a:t>
            </a:r>
            <a:r>
              <a:rPr lang="en-US" sz="900" dirty="0" err="1">
                <a:solidFill>
                  <a:srgbClr val="002060"/>
                </a:solidFill>
              </a:rPr>
              <a:t>gerekli</a:t>
            </a:r>
            <a:r>
              <a:rPr lang="en-US" sz="900" dirty="0">
                <a:solidFill>
                  <a:srgbClr val="002060"/>
                </a:solidFill>
              </a:rPr>
              <a:t> </a:t>
            </a:r>
            <a:r>
              <a:rPr lang="en-US" sz="900" dirty="0" err="1">
                <a:solidFill>
                  <a:srgbClr val="002060"/>
                </a:solidFill>
              </a:rPr>
              <a:t>bilgileri</a:t>
            </a:r>
            <a:r>
              <a:rPr lang="en-US" sz="900" dirty="0">
                <a:solidFill>
                  <a:srgbClr val="002060"/>
                </a:solidFill>
              </a:rPr>
              <a:t> </a:t>
            </a:r>
            <a:r>
              <a:rPr lang="en-US" sz="900" dirty="0" err="1">
                <a:solidFill>
                  <a:srgbClr val="002060"/>
                </a:solidFill>
              </a:rPr>
              <a:t>verir</a:t>
            </a:r>
            <a:r>
              <a:rPr lang="en-US" sz="900" dirty="0">
                <a:solidFill>
                  <a:srgbClr val="002060"/>
                </a:solidFill>
              </a:rPr>
              <a:t>, </a:t>
            </a:r>
            <a:r>
              <a:rPr lang="en-US" sz="900" dirty="0" err="1">
                <a:solidFill>
                  <a:srgbClr val="002060"/>
                </a:solidFill>
              </a:rPr>
              <a:t>görüşlerini</a:t>
            </a:r>
            <a:r>
              <a:rPr lang="en-US" sz="900" dirty="0">
                <a:solidFill>
                  <a:srgbClr val="002060"/>
                </a:solidFill>
              </a:rPr>
              <a:t> </a:t>
            </a:r>
            <a:r>
              <a:rPr lang="en-US" sz="900" dirty="0" err="1">
                <a:solidFill>
                  <a:srgbClr val="002060"/>
                </a:solidFill>
              </a:rPr>
              <a:t>belirtir</a:t>
            </a:r>
            <a:r>
              <a:rPr lang="en-US" sz="900" dirty="0">
                <a:solidFill>
                  <a:srgbClr val="002060"/>
                </a:solidFill>
              </a:rPr>
              <a:t>. </a:t>
            </a:r>
          </a:p>
          <a:p>
            <a:r>
              <a:rPr lang="en-US" sz="900" dirty="0">
                <a:solidFill>
                  <a:srgbClr val="002060"/>
                </a:solidFill>
              </a:rPr>
              <a:t>r) </a:t>
            </a:r>
            <a:r>
              <a:rPr lang="en-US" sz="900" dirty="0" err="1">
                <a:solidFill>
                  <a:srgbClr val="002060"/>
                </a:solidFill>
              </a:rPr>
              <a:t>Orta</a:t>
            </a:r>
            <a:r>
              <a:rPr lang="en-US" sz="900" dirty="0">
                <a:solidFill>
                  <a:srgbClr val="002060"/>
                </a:solidFill>
              </a:rPr>
              <a:t> </a:t>
            </a:r>
            <a:r>
              <a:rPr lang="en-US" sz="900" dirty="0" err="1">
                <a:solidFill>
                  <a:srgbClr val="002060"/>
                </a:solidFill>
              </a:rPr>
              <a:t>öğretim</a:t>
            </a:r>
            <a:r>
              <a:rPr lang="en-US" sz="900" dirty="0">
                <a:solidFill>
                  <a:srgbClr val="002060"/>
                </a:solidFill>
              </a:rPr>
              <a:t> </a:t>
            </a:r>
            <a:r>
              <a:rPr lang="en-US" sz="900" dirty="0" err="1">
                <a:solidFill>
                  <a:srgbClr val="002060"/>
                </a:solidFill>
              </a:rPr>
              <a:t>kurumlarında</a:t>
            </a:r>
            <a:r>
              <a:rPr lang="en-US" sz="900" dirty="0">
                <a:solidFill>
                  <a:srgbClr val="002060"/>
                </a:solidFill>
              </a:rPr>
              <a:t> </a:t>
            </a:r>
            <a:r>
              <a:rPr lang="en-US" sz="900" dirty="0" err="1">
                <a:solidFill>
                  <a:srgbClr val="002060"/>
                </a:solidFill>
              </a:rPr>
              <a:t>Millî</a:t>
            </a:r>
            <a:r>
              <a:rPr lang="en-US" sz="900" dirty="0">
                <a:solidFill>
                  <a:srgbClr val="002060"/>
                </a:solidFill>
              </a:rPr>
              <a:t> </a:t>
            </a:r>
            <a:r>
              <a:rPr lang="en-US" sz="900" dirty="0" err="1">
                <a:solidFill>
                  <a:srgbClr val="002060"/>
                </a:solidFill>
              </a:rPr>
              <a:t>Eğitim</a:t>
            </a:r>
            <a:r>
              <a:rPr lang="en-US" sz="900" dirty="0">
                <a:solidFill>
                  <a:srgbClr val="002060"/>
                </a:solidFill>
              </a:rPr>
              <a:t> </a:t>
            </a:r>
            <a:r>
              <a:rPr lang="en-US" sz="900" dirty="0" err="1">
                <a:solidFill>
                  <a:srgbClr val="002060"/>
                </a:solidFill>
              </a:rPr>
              <a:t>Bakanlığı</a:t>
            </a:r>
            <a:r>
              <a:rPr lang="en-US" sz="900" dirty="0">
                <a:solidFill>
                  <a:srgbClr val="002060"/>
                </a:solidFill>
              </a:rPr>
              <a:t> </a:t>
            </a:r>
            <a:r>
              <a:rPr lang="en-US" sz="900" dirty="0" err="1">
                <a:solidFill>
                  <a:srgbClr val="002060"/>
                </a:solidFill>
              </a:rPr>
              <a:t>Orta</a:t>
            </a:r>
            <a:r>
              <a:rPr lang="en-US" sz="900" dirty="0">
                <a:solidFill>
                  <a:srgbClr val="002060"/>
                </a:solidFill>
              </a:rPr>
              <a:t> </a:t>
            </a:r>
            <a:r>
              <a:rPr lang="en-US" sz="900" dirty="0" err="1">
                <a:solidFill>
                  <a:srgbClr val="002060"/>
                </a:solidFill>
              </a:rPr>
              <a:t>Öğretim</a:t>
            </a:r>
            <a:r>
              <a:rPr lang="en-US" sz="900" dirty="0">
                <a:solidFill>
                  <a:srgbClr val="002060"/>
                </a:solidFill>
              </a:rPr>
              <a:t> </a:t>
            </a:r>
            <a:r>
              <a:rPr lang="en-US" sz="900" dirty="0" err="1">
                <a:solidFill>
                  <a:srgbClr val="002060"/>
                </a:solidFill>
              </a:rPr>
              <a:t>Kurumları</a:t>
            </a:r>
            <a:r>
              <a:rPr lang="en-US" sz="900" dirty="0">
                <a:solidFill>
                  <a:srgbClr val="002060"/>
                </a:solidFill>
              </a:rPr>
              <a:t> </a:t>
            </a:r>
            <a:r>
              <a:rPr lang="en-US" sz="900" dirty="0" err="1">
                <a:solidFill>
                  <a:srgbClr val="002060"/>
                </a:solidFill>
              </a:rPr>
              <a:t>Ödül</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Disiplin</a:t>
            </a:r>
            <a:r>
              <a:rPr lang="en-US" sz="900" dirty="0">
                <a:solidFill>
                  <a:srgbClr val="002060"/>
                </a:solidFill>
              </a:rPr>
              <a:t> </a:t>
            </a:r>
            <a:r>
              <a:rPr lang="en-US" sz="900" dirty="0" err="1">
                <a:solidFill>
                  <a:srgbClr val="002060"/>
                </a:solidFill>
              </a:rPr>
              <a:t>Yönetmeliğinin</a:t>
            </a:r>
            <a:r>
              <a:rPr lang="en-US" sz="900" dirty="0">
                <a:solidFill>
                  <a:srgbClr val="002060"/>
                </a:solidFill>
              </a:rPr>
              <a:t> </a:t>
            </a:r>
            <a:r>
              <a:rPr lang="en-US" sz="900" dirty="0" err="1">
                <a:solidFill>
                  <a:srgbClr val="002060"/>
                </a:solidFill>
              </a:rPr>
              <a:t>ilgili</a:t>
            </a:r>
            <a:r>
              <a:rPr lang="en-US" sz="900" dirty="0">
                <a:solidFill>
                  <a:srgbClr val="002060"/>
                </a:solidFill>
              </a:rPr>
              <a:t> </a:t>
            </a:r>
            <a:r>
              <a:rPr lang="en-US" sz="900" dirty="0" err="1">
                <a:solidFill>
                  <a:srgbClr val="002060"/>
                </a:solidFill>
              </a:rPr>
              <a:t>maddesinde</a:t>
            </a:r>
            <a:r>
              <a:rPr lang="en-US" sz="900" dirty="0">
                <a:solidFill>
                  <a:srgbClr val="002060"/>
                </a:solidFill>
              </a:rPr>
              <a:t> </a:t>
            </a:r>
            <a:r>
              <a:rPr lang="en-US" sz="900" dirty="0" err="1">
                <a:solidFill>
                  <a:srgbClr val="002060"/>
                </a:solidFill>
              </a:rPr>
              <a:t>belirtilen</a:t>
            </a:r>
            <a:r>
              <a:rPr lang="en-US" sz="900" dirty="0">
                <a:solidFill>
                  <a:srgbClr val="002060"/>
                </a:solidFill>
              </a:rPr>
              <a:t> </a:t>
            </a:r>
            <a:r>
              <a:rPr lang="en-US" sz="900" dirty="0" err="1">
                <a:solidFill>
                  <a:srgbClr val="002060"/>
                </a:solidFill>
              </a:rPr>
              <a:t>görevi</a:t>
            </a:r>
            <a:r>
              <a:rPr lang="en-US" sz="900" dirty="0">
                <a:solidFill>
                  <a:srgbClr val="002060"/>
                </a:solidFill>
              </a:rPr>
              <a:t> </a:t>
            </a:r>
            <a:r>
              <a:rPr lang="en-US" sz="900" dirty="0" err="1">
                <a:solidFill>
                  <a:srgbClr val="002060"/>
                </a:solidFill>
              </a:rPr>
              <a:t>yapar</a:t>
            </a:r>
            <a:r>
              <a:rPr lang="en-US" sz="900" dirty="0">
                <a:solidFill>
                  <a:srgbClr val="002060"/>
                </a:solidFill>
              </a:rPr>
              <a:t>. </a:t>
            </a:r>
          </a:p>
          <a:p>
            <a:r>
              <a:rPr lang="en-US" sz="900" dirty="0">
                <a:solidFill>
                  <a:srgbClr val="002060"/>
                </a:solidFill>
              </a:rPr>
              <a:t>s) </a:t>
            </a:r>
            <a:r>
              <a:rPr lang="en-US" sz="900" dirty="0" err="1">
                <a:solidFill>
                  <a:srgbClr val="002060"/>
                </a:solidFill>
              </a:rPr>
              <a:t>Ders</a:t>
            </a:r>
            <a:r>
              <a:rPr lang="en-US" sz="900" dirty="0">
                <a:solidFill>
                  <a:srgbClr val="002060"/>
                </a:solidFill>
              </a:rPr>
              <a:t> </a:t>
            </a:r>
            <a:r>
              <a:rPr lang="en-US" sz="900" dirty="0" err="1">
                <a:solidFill>
                  <a:srgbClr val="002060"/>
                </a:solidFill>
              </a:rPr>
              <a:t>yılı</a:t>
            </a:r>
            <a:r>
              <a:rPr lang="en-US" sz="900" dirty="0">
                <a:solidFill>
                  <a:srgbClr val="002060"/>
                </a:solidFill>
              </a:rPr>
              <a:t> </a:t>
            </a:r>
            <a:r>
              <a:rPr lang="en-US" sz="900" dirty="0" err="1">
                <a:solidFill>
                  <a:srgbClr val="002060"/>
                </a:solidFill>
              </a:rPr>
              <a:t>sonunda</a:t>
            </a:r>
            <a:r>
              <a:rPr lang="en-US" sz="900" dirty="0">
                <a:solidFill>
                  <a:srgbClr val="002060"/>
                </a:solidFill>
              </a:rPr>
              <a:t> </a:t>
            </a:r>
            <a:r>
              <a:rPr lang="en-US" sz="900" dirty="0" err="1">
                <a:solidFill>
                  <a:srgbClr val="002060"/>
                </a:solidFill>
              </a:rPr>
              <a:t>bu</a:t>
            </a:r>
            <a:r>
              <a:rPr lang="en-US" sz="900" dirty="0">
                <a:solidFill>
                  <a:srgbClr val="002060"/>
                </a:solidFill>
              </a:rPr>
              <a:t> </a:t>
            </a:r>
            <a:r>
              <a:rPr lang="en-US" sz="900" dirty="0" err="1">
                <a:solidFill>
                  <a:srgbClr val="002060"/>
                </a:solidFill>
              </a:rPr>
              <a:t>alanda</a:t>
            </a:r>
            <a:r>
              <a:rPr lang="en-US" sz="900" dirty="0">
                <a:solidFill>
                  <a:srgbClr val="002060"/>
                </a:solidFill>
              </a:rPr>
              <a:t> </a:t>
            </a:r>
            <a:r>
              <a:rPr lang="en-US" sz="900" dirty="0" err="1">
                <a:solidFill>
                  <a:srgbClr val="002060"/>
                </a:solidFill>
              </a:rPr>
              <a:t>yapılan</a:t>
            </a:r>
            <a:r>
              <a:rPr lang="en-US" sz="900" dirty="0">
                <a:solidFill>
                  <a:srgbClr val="002060"/>
                </a:solidFill>
              </a:rPr>
              <a:t> </a:t>
            </a:r>
            <a:r>
              <a:rPr lang="en-US" sz="900" dirty="0" err="1">
                <a:solidFill>
                  <a:srgbClr val="002060"/>
                </a:solidFill>
              </a:rPr>
              <a:t>çalışmaları</a:t>
            </a:r>
            <a:r>
              <a:rPr lang="en-US" sz="900" dirty="0">
                <a:solidFill>
                  <a:srgbClr val="002060"/>
                </a:solidFill>
              </a:rPr>
              <a:t> </a:t>
            </a:r>
            <a:r>
              <a:rPr lang="en-US" sz="900" dirty="0" err="1">
                <a:solidFill>
                  <a:srgbClr val="002060"/>
                </a:solidFill>
              </a:rPr>
              <a:t>değerlendirir</a:t>
            </a:r>
            <a:r>
              <a:rPr lang="en-US" sz="900" dirty="0">
                <a:solidFill>
                  <a:srgbClr val="002060"/>
                </a:solidFill>
              </a:rPr>
              <a:t>, </a:t>
            </a:r>
            <a:r>
              <a:rPr lang="en-US" sz="900" dirty="0" err="1">
                <a:solidFill>
                  <a:srgbClr val="002060"/>
                </a:solidFill>
              </a:rPr>
              <a:t>sonuçlarını</a:t>
            </a:r>
            <a:r>
              <a:rPr lang="en-US" sz="900" dirty="0">
                <a:solidFill>
                  <a:srgbClr val="002060"/>
                </a:solidFill>
              </a:rPr>
              <a:t> </a:t>
            </a:r>
            <a:r>
              <a:rPr lang="en-US" sz="900" dirty="0" err="1">
                <a:solidFill>
                  <a:srgbClr val="002060"/>
                </a:solidFill>
              </a:rPr>
              <a:t>ve</a:t>
            </a:r>
            <a:r>
              <a:rPr lang="en-US" sz="900" dirty="0">
                <a:solidFill>
                  <a:srgbClr val="002060"/>
                </a:solidFill>
              </a:rPr>
              <a:t> </a:t>
            </a:r>
            <a:r>
              <a:rPr lang="en-US" sz="900" dirty="0" err="1">
                <a:solidFill>
                  <a:srgbClr val="002060"/>
                </a:solidFill>
              </a:rPr>
              <a:t>gerekli</a:t>
            </a:r>
            <a:r>
              <a:rPr lang="en-US" sz="900" dirty="0">
                <a:solidFill>
                  <a:srgbClr val="002060"/>
                </a:solidFill>
              </a:rPr>
              <a:t> </a:t>
            </a:r>
            <a:r>
              <a:rPr lang="en-US" sz="900" dirty="0" err="1">
                <a:solidFill>
                  <a:srgbClr val="002060"/>
                </a:solidFill>
              </a:rPr>
              <a:t>bilgileri</a:t>
            </a:r>
            <a:r>
              <a:rPr lang="en-US" sz="900" dirty="0">
                <a:solidFill>
                  <a:srgbClr val="002060"/>
                </a:solidFill>
              </a:rPr>
              <a:t> </a:t>
            </a:r>
            <a:r>
              <a:rPr lang="en-US" sz="900" dirty="0" err="1">
                <a:solidFill>
                  <a:srgbClr val="002060"/>
                </a:solidFill>
              </a:rPr>
              <a:t>içeren</a:t>
            </a:r>
            <a:r>
              <a:rPr lang="en-US" sz="900" dirty="0">
                <a:solidFill>
                  <a:srgbClr val="002060"/>
                </a:solidFill>
              </a:rPr>
              <a:t> </a:t>
            </a:r>
            <a:r>
              <a:rPr lang="en-US" sz="900" dirty="0" err="1">
                <a:solidFill>
                  <a:srgbClr val="002060"/>
                </a:solidFill>
              </a:rPr>
              <a:t>bir</a:t>
            </a:r>
            <a:r>
              <a:rPr lang="en-US" sz="900" dirty="0">
                <a:solidFill>
                  <a:srgbClr val="002060"/>
                </a:solidFill>
              </a:rPr>
              <a:t> </a:t>
            </a:r>
            <a:r>
              <a:rPr lang="en-US" sz="900" dirty="0" err="1">
                <a:solidFill>
                  <a:srgbClr val="002060"/>
                </a:solidFill>
              </a:rPr>
              <a:t>rapor</a:t>
            </a:r>
            <a:r>
              <a:rPr lang="en-US" sz="900" dirty="0">
                <a:solidFill>
                  <a:srgbClr val="002060"/>
                </a:solidFill>
              </a:rPr>
              <a:t> </a:t>
            </a:r>
            <a:r>
              <a:rPr lang="en-US" sz="900" dirty="0" err="1">
                <a:solidFill>
                  <a:srgbClr val="002060"/>
                </a:solidFill>
              </a:rPr>
              <a:t>hazırlar</a:t>
            </a:r>
            <a:r>
              <a:rPr lang="en-US" sz="900" dirty="0">
                <a:solidFill>
                  <a:srgbClr val="002060"/>
                </a:solidFill>
              </a:rPr>
              <a:t>. </a:t>
            </a:r>
          </a:p>
          <a:p>
            <a:endParaRPr lang="en-US" sz="900" dirty="0">
              <a:solidFill>
                <a:srgbClr val="002060"/>
              </a:solidFill>
            </a:endParaRP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12</a:t>
            </a:fld>
            <a:endParaRPr lang="en-US"/>
          </a:p>
        </p:txBody>
      </p:sp>
    </p:spTree>
    <p:extLst>
      <p:ext uri="{BB962C8B-B14F-4D97-AF65-F5344CB8AC3E}">
        <p14:creationId xmlns:p14="http://schemas.microsoft.com/office/powerpoint/2010/main" val="307179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C00000"/>
                </a:solidFill>
              </a:rPr>
              <a:t>New Question!</a:t>
            </a:r>
            <a:endParaRPr lang="en-US" dirty="0">
              <a:solidFill>
                <a:srgbClr val="C00000"/>
              </a:solidFill>
            </a:endParaRPr>
          </a:p>
        </p:txBody>
      </p:sp>
      <p:sp>
        <p:nvSpPr>
          <p:cNvPr id="3" name="Content Placeholder 2"/>
          <p:cNvSpPr>
            <a:spLocks noGrp="1"/>
          </p:cNvSpPr>
          <p:nvPr>
            <p:ph sz="quarter" idx="1"/>
          </p:nvPr>
        </p:nvSpPr>
        <p:spPr>
          <a:xfrm>
            <a:off x="152400" y="1371600"/>
            <a:ext cx="8991600" cy="4727448"/>
          </a:xfrm>
        </p:spPr>
        <p:txBody>
          <a:bodyPr>
            <a:normAutofit fontScale="92500" lnSpcReduction="10000"/>
          </a:bodyPr>
          <a:lstStyle/>
          <a:p>
            <a:pPr marL="114300" indent="0">
              <a:buNone/>
            </a:pPr>
            <a:endParaRPr lang="tr-TR" sz="2400" dirty="0" smtClean="0">
              <a:solidFill>
                <a:srgbClr val="002060"/>
              </a:solidFill>
            </a:endParaRPr>
          </a:p>
          <a:p>
            <a:pPr marL="114300" indent="0">
              <a:buNone/>
            </a:pPr>
            <a:r>
              <a:rPr lang="en-US" sz="3200" dirty="0" smtClean="0">
                <a:solidFill>
                  <a:srgbClr val="002060"/>
                </a:solidFill>
              </a:rPr>
              <a:t>Old </a:t>
            </a:r>
            <a:r>
              <a:rPr lang="en-US" sz="3200" dirty="0">
                <a:solidFill>
                  <a:srgbClr val="002060"/>
                </a:solidFill>
              </a:rPr>
              <a:t>question was </a:t>
            </a:r>
            <a:r>
              <a:rPr lang="en-US" sz="3200" dirty="0">
                <a:solidFill>
                  <a:srgbClr val="C00000"/>
                </a:solidFill>
              </a:rPr>
              <a:t>what counselors do</a:t>
            </a:r>
            <a:r>
              <a:rPr lang="en-US" sz="3200" dirty="0">
                <a:solidFill>
                  <a:srgbClr val="002060"/>
                </a:solidFill>
              </a:rPr>
              <a:t>?</a:t>
            </a:r>
          </a:p>
          <a:p>
            <a:pPr marL="114300" indent="0">
              <a:buNone/>
            </a:pPr>
            <a:endParaRPr lang="tr-TR" sz="2400" dirty="0" smtClean="0">
              <a:solidFill>
                <a:srgbClr val="002060"/>
              </a:solidFill>
            </a:endParaRPr>
          </a:p>
          <a:p>
            <a:pPr marL="114300" indent="0">
              <a:buNone/>
            </a:pPr>
            <a:endParaRPr lang="tr-TR" sz="2400" dirty="0" smtClean="0">
              <a:solidFill>
                <a:srgbClr val="002060"/>
              </a:solidFill>
            </a:endParaRPr>
          </a:p>
          <a:p>
            <a:pPr marL="114300" indent="0">
              <a:buNone/>
            </a:pPr>
            <a:r>
              <a:rPr lang="en-US" sz="3200" dirty="0" smtClean="0"/>
              <a:t>“</a:t>
            </a:r>
            <a:r>
              <a:rPr lang="en-US" sz="4800" dirty="0">
                <a:solidFill>
                  <a:srgbClr val="002060"/>
                </a:solidFill>
              </a:rPr>
              <a:t>How are students different as a result of the school counseling program</a:t>
            </a:r>
            <a:r>
              <a:rPr lang="en-US" sz="4800" dirty="0" smtClean="0">
                <a:solidFill>
                  <a:srgbClr val="002060"/>
                </a:solidFill>
              </a:rPr>
              <a:t>?”</a:t>
            </a:r>
            <a:r>
              <a:rPr lang="tr-TR" sz="4800" dirty="0" smtClean="0">
                <a:solidFill>
                  <a:srgbClr val="002060"/>
                </a:solidFill>
              </a:rPr>
              <a:t> </a:t>
            </a:r>
            <a:r>
              <a:rPr lang="tr-TR" sz="2000" dirty="0" smtClean="0">
                <a:solidFill>
                  <a:srgbClr val="002060"/>
                </a:solidFill>
              </a:rPr>
              <a:t>(ASCA, 2012)</a:t>
            </a:r>
            <a:endParaRPr lang="en-US" sz="2000" dirty="0">
              <a:solidFill>
                <a:srgbClr val="002060"/>
              </a:solidFill>
            </a:endParaRPr>
          </a:p>
          <a:p>
            <a:pPr marL="114300" indent="0">
              <a:buNone/>
            </a:pPr>
            <a:endParaRPr lang="en-US" sz="3200" dirty="0">
              <a:solidFill>
                <a:srgbClr val="002060"/>
              </a:solidFill>
            </a:endParaRPr>
          </a:p>
          <a:p>
            <a:r>
              <a:rPr lang="tr-TR" dirty="0" smtClean="0"/>
              <a:t> </a:t>
            </a:r>
            <a:endParaRPr lang="en-US" dirty="0"/>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13</a:t>
            </a:fld>
            <a:endParaRPr lang="en-US"/>
          </a:p>
        </p:txBody>
      </p:sp>
    </p:spTree>
    <p:extLst>
      <p:ext uri="{BB962C8B-B14F-4D97-AF65-F5344CB8AC3E}">
        <p14:creationId xmlns:p14="http://schemas.microsoft.com/office/powerpoint/2010/main" val="4228550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By the way</a:t>
            </a:r>
            <a:r>
              <a:rPr lang="en-US" dirty="0" smtClean="0"/>
              <a:t>…</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MONE </a:t>
            </a:r>
            <a:r>
              <a:rPr lang="en-US" dirty="0" err="1"/>
              <a:t>Özel</a:t>
            </a:r>
            <a:r>
              <a:rPr lang="en-US" dirty="0"/>
              <a:t> </a:t>
            </a:r>
            <a:r>
              <a:rPr lang="en-US" dirty="0" err="1"/>
              <a:t>Eğitim</a:t>
            </a:r>
            <a:r>
              <a:rPr lang="en-US" dirty="0"/>
              <a:t> </a:t>
            </a:r>
            <a:r>
              <a:rPr lang="en-US" dirty="0" err="1"/>
              <a:t>ve</a:t>
            </a:r>
            <a:r>
              <a:rPr lang="en-US" dirty="0"/>
              <a:t> </a:t>
            </a:r>
            <a:r>
              <a:rPr lang="en-US" dirty="0" err="1"/>
              <a:t>Rehberlik</a:t>
            </a:r>
            <a:r>
              <a:rPr lang="en-US" dirty="0"/>
              <a:t> </a:t>
            </a:r>
            <a:r>
              <a:rPr lang="en-US" dirty="0" err="1"/>
              <a:t>Hizmetleri</a:t>
            </a:r>
            <a:r>
              <a:rPr lang="en-US" dirty="0"/>
              <a:t> </a:t>
            </a:r>
            <a:r>
              <a:rPr lang="en-US" dirty="0" err="1"/>
              <a:t>Genel</a:t>
            </a:r>
            <a:r>
              <a:rPr lang="en-US" dirty="0"/>
              <a:t> </a:t>
            </a:r>
            <a:r>
              <a:rPr lang="en-US" dirty="0" err="1"/>
              <a:t>Müdürlüğü</a:t>
            </a:r>
            <a:r>
              <a:rPr lang="en-US" dirty="0"/>
              <a:t> will be </a:t>
            </a:r>
            <a:r>
              <a:rPr lang="en-US" dirty="0" smtClean="0"/>
              <a:t>our </a:t>
            </a:r>
            <a:r>
              <a:rPr lang="en-US" dirty="0"/>
              <a:t>basic link. </a:t>
            </a:r>
            <a:r>
              <a:rPr lang="en-US" u="sng" dirty="0">
                <a:hlinkClick r:id="rId2"/>
              </a:rPr>
              <a:t>http://orgm.meb.gov.tr</a:t>
            </a:r>
            <a:r>
              <a:rPr lang="en-US" dirty="0"/>
              <a:t>...</a:t>
            </a:r>
          </a:p>
          <a:p>
            <a:endParaRPr lang="tr-TR" dirty="0" smtClean="0"/>
          </a:p>
          <a:p>
            <a:endParaRPr lang="tr-TR" u="sng" dirty="0">
              <a:hlinkClick r:id="rId2"/>
            </a:endParaRPr>
          </a:p>
          <a:p>
            <a:r>
              <a:rPr lang="en-US" dirty="0" err="1"/>
              <a:t>Özel</a:t>
            </a:r>
            <a:r>
              <a:rPr lang="en-US" dirty="0"/>
              <a:t> </a:t>
            </a:r>
            <a:r>
              <a:rPr lang="en-US" dirty="0" err="1"/>
              <a:t>Eğitim</a:t>
            </a:r>
            <a:r>
              <a:rPr lang="en-US" dirty="0"/>
              <a:t> </a:t>
            </a:r>
            <a:r>
              <a:rPr lang="en-US" dirty="0" err="1"/>
              <a:t>ve</a:t>
            </a:r>
            <a:r>
              <a:rPr lang="en-US" dirty="0"/>
              <a:t> </a:t>
            </a:r>
            <a:r>
              <a:rPr lang="en-US" dirty="0" err="1"/>
              <a:t>Rehberlik</a:t>
            </a:r>
            <a:r>
              <a:rPr lang="en-US" dirty="0"/>
              <a:t> </a:t>
            </a:r>
            <a:r>
              <a:rPr lang="en-US" dirty="0" err="1"/>
              <a:t>Hizmetleri</a:t>
            </a:r>
            <a:r>
              <a:rPr lang="en-US" dirty="0"/>
              <a:t> </a:t>
            </a:r>
            <a:r>
              <a:rPr lang="en-US" dirty="0" err="1"/>
              <a:t>Genel</a:t>
            </a:r>
            <a:r>
              <a:rPr lang="en-US" dirty="0"/>
              <a:t> </a:t>
            </a:r>
            <a:r>
              <a:rPr lang="en-US" dirty="0" err="1"/>
              <a:t>Müdürü</a:t>
            </a:r>
            <a:r>
              <a:rPr lang="en-US" dirty="0"/>
              <a:t> </a:t>
            </a:r>
            <a:r>
              <a:rPr lang="en-US" dirty="0" err="1"/>
              <a:t>Celil</a:t>
            </a:r>
            <a:r>
              <a:rPr lang="en-US" dirty="0"/>
              <a:t> </a:t>
            </a:r>
            <a:r>
              <a:rPr lang="en-US" dirty="0" smtClean="0"/>
              <a:t>GÜNGÖR</a:t>
            </a:r>
            <a:endParaRPr lang="tr-TR" dirty="0" smtClean="0"/>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14</a:t>
            </a:fld>
            <a:endParaRPr lang="en-US"/>
          </a:p>
        </p:txBody>
      </p:sp>
    </p:spTree>
    <p:extLst>
      <p:ext uri="{BB962C8B-B14F-4D97-AF65-F5344CB8AC3E}">
        <p14:creationId xmlns:p14="http://schemas.microsoft.com/office/powerpoint/2010/main" val="402294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1352" cy="1143000"/>
          </a:xfrm>
        </p:spPr>
        <p:txBody>
          <a:bodyPr>
            <a:normAutofit/>
          </a:bodyPr>
          <a:lstStyle/>
          <a:p>
            <a:r>
              <a:rPr lang="en-US" b="1" dirty="0" smtClean="0">
                <a:solidFill>
                  <a:srgbClr val="C00000"/>
                </a:solidFill>
              </a:rPr>
              <a:t>The Professional School Counselor’s Role  (ASCA)</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marL="0" indent="0">
              <a:buNone/>
            </a:pPr>
            <a:endParaRPr lang="en-US" dirty="0"/>
          </a:p>
          <a:p>
            <a:r>
              <a:rPr lang="en-US" dirty="0" smtClean="0"/>
              <a:t>They </a:t>
            </a:r>
            <a:r>
              <a:rPr lang="en-US" dirty="0"/>
              <a:t>uphold the ethical and professional standards of ASCA and other applicable professional counseling associations and promote the development of the school counseling program based on the following areas of the ASCA National Model: foundation, delivery, management and accountability.</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15</a:t>
            </a:fld>
            <a:endParaRPr lang="en-US"/>
          </a:p>
        </p:txBody>
      </p:sp>
    </p:spTree>
    <p:extLst>
      <p:ext uri="{BB962C8B-B14F-4D97-AF65-F5344CB8AC3E}">
        <p14:creationId xmlns:p14="http://schemas.microsoft.com/office/powerpoint/2010/main" val="3289214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6152" cy="1295400"/>
          </a:xfrm>
        </p:spPr>
        <p:txBody>
          <a:bodyPr>
            <a:normAutofit/>
          </a:bodyPr>
          <a:lstStyle/>
          <a:p>
            <a:r>
              <a:rPr lang="en-US" b="1" dirty="0" smtClean="0">
                <a:solidFill>
                  <a:srgbClr val="C00000"/>
                </a:solidFill>
              </a:rPr>
              <a:t>The Professional School Counselor’s Role   (MONE)</a:t>
            </a:r>
            <a:endParaRPr lang="en-US" dirty="0">
              <a:solidFill>
                <a:srgbClr val="C00000"/>
              </a:solidFill>
            </a:endParaRPr>
          </a:p>
        </p:txBody>
      </p:sp>
      <p:sp>
        <p:nvSpPr>
          <p:cNvPr id="3" name="Content Placeholder 2"/>
          <p:cNvSpPr>
            <a:spLocks noGrp="1"/>
          </p:cNvSpPr>
          <p:nvPr>
            <p:ph sz="quarter" idx="1"/>
          </p:nvPr>
        </p:nvSpPr>
        <p:spPr/>
        <p:txBody>
          <a:bodyPr/>
          <a:lstStyle/>
          <a:p>
            <a:endParaRPr lang="tr-TR" dirty="0" smtClean="0"/>
          </a:p>
          <a:p>
            <a:endParaRPr lang="tr-TR" dirty="0"/>
          </a:p>
          <a:p>
            <a:r>
              <a:rPr lang="tr-TR" dirty="0" smtClean="0"/>
              <a:t>There is a list of counselors’ duties </a:t>
            </a:r>
            <a:endParaRPr lang="en-US" dirty="0"/>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16</a:t>
            </a:fld>
            <a:endParaRPr lang="en-US"/>
          </a:p>
        </p:txBody>
      </p:sp>
    </p:spTree>
    <p:extLst>
      <p:ext uri="{BB962C8B-B14F-4D97-AF65-F5344CB8AC3E}">
        <p14:creationId xmlns:p14="http://schemas.microsoft.com/office/powerpoint/2010/main" val="3732011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ASCA and MONE</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sz="3600" dirty="0" smtClean="0">
                <a:solidFill>
                  <a:srgbClr val="002060"/>
                </a:solidFill>
              </a:rPr>
              <a:t>School counseling program based on :</a:t>
            </a:r>
          </a:p>
          <a:p>
            <a:pPr lvl="1"/>
            <a:r>
              <a:rPr lang="en-US" sz="3200" dirty="0" smtClean="0">
                <a:solidFill>
                  <a:srgbClr val="002060"/>
                </a:solidFill>
              </a:rPr>
              <a:t>foundation, </a:t>
            </a:r>
          </a:p>
          <a:p>
            <a:pPr lvl="1"/>
            <a:r>
              <a:rPr lang="en-US" sz="3200" dirty="0" smtClean="0">
                <a:solidFill>
                  <a:srgbClr val="002060"/>
                </a:solidFill>
              </a:rPr>
              <a:t>delivery, </a:t>
            </a:r>
          </a:p>
          <a:p>
            <a:pPr lvl="1"/>
            <a:r>
              <a:rPr lang="en-US" sz="3200" dirty="0" smtClean="0">
                <a:solidFill>
                  <a:srgbClr val="002060"/>
                </a:solidFill>
              </a:rPr>
              <a:t>management and </a:t>
            </a:r>
          </a:p>
          <a:p>
            <a:pPr lvl="1"/>
            <a:r>
              <a:rPr lang="en-US" sz="3200" dirty="0" smtClean="0">
                <a:solidFill>
                  <a:srgbClr val="002060"/>
                </a:solidFill>
              </a:rPr>
              <a:t>accountability.</a:t>
            </a:r>
          </a:p>
          <a:p>
            <a:endParaRPr lang="en-US" sz="3600" dirty="0">
              <a:solidFill>
                <a:srgbClr val="002060"/>
              </a:solidFill>
            </a:endParaRP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17</a:t>
            </a:fld>
            <a:endParaRPr lang="en-US"/>
          </a:p>
        </p:txBody>
      </p:sp>
    </p:spTree>
    <p:extLst>
      <p:ext uri="{BB962C8B-B14F-4D97-AF65-F5344CB8AC3E}">
        <p14:creationId xmlns:p14="http://schemas.microsoft.com/office/powerpoint/2010/main" val="172873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FOUNDATION</a:t>
            </a:r>
            <a:endParaRPr lang="en-US" dirty="0">
              <a:solidFill>
                <a:srgbClr val="C00000"/>
              </a:solidFill>
            </a:endParaRPr>
          </a:p>
        </p:txBody>
      </p:sp>
      <p:sp>
        <p:nvSpPr>
          <p:cNvPr id="3" name="Content Placeholder 2"/>
          <p:cNvSpPr>
            <a:spLocks noGrp="1"/>
          </p:cNvSpPr>
          <p:nvPr>
            <p:ph sz="quarter" idx="1"/>
          </p:nvPr>
        </p:nvSpPr>
        <p:spPr>
          <a:xfrm>
            <a:off x="301752" y="1524000"/>
            <a:ext cx="8613648" cy="4575048"/>
          </a:xfrm>
        </p:spPr>
        <p:txBody>
          <a:bodyPr/>
          <a:lstStyle/>
          <a:p>
            <a:pPr marL="0" indent="0">
              <a:buNone/>
            </a:pPr>
            <a:endParaRPr lang="en-US" dirty="0"/>
          </a:p>
          <a:p>
            <a:r>
              <a:rPr lang="en-US" sz="3200" dirty="0">
                <a:solidFill>
                  <a:srgbClr val="002060"/>
                </a:solidFill>
              </a:rPr>
              <a:t>School counselors create comprehensive school counseling programs that focus on </a:t>
            </a:r>
            <a:endParaRPr lang="en-US" sz="3200" dirty="0" smtClean="0">
              <a:solidFill>
                <a:srgbClr val="002060"/>
              </a:solidFill>
            </a:endParaRPr>
          </a:p>
          <a:p>
            <a:pPr lvl="1"/>
            <a:r>
              <a:rPr lang="en-US" sz="2800" dirty="0" smtClean="0">
                <a:solidFill>
                  <a:srgbClr val="002060"/>
                </a:solidFill>
              </a:rPr>
              <a:t>student </a:t>
            </a:r>
            <a:r>
              <a:rPr lang="en-US" sz="2800" dirty="0">
                <a:solidFill>
                  <a:srgbClr val="002060"/>
                </a:solidFill>
              </a:rPr>
              <a:t>outcomes, </a:t>
            </a:r>
            <a:endParaRPr lang="en-US" sz="2800" dirty="0" smtClean="0">
              <a:solidFill>
                <a:srgbClr val="002060"/>
              </a:solidFill>
            </a:endParaRPr>
          </a:p>
          <a:p>
            <a:pPr lvl="1"/>
            <a:r>
              <a:rPr lang="en-US" sz="2800" dirty="0" smtClean="0">
                <a:solidFill>
                  <a:srgbClr val="002060"/>
                </a:solidFill>
              </a:rPr>
              <a:t>teach </a:t>
            </a:r>
            <a:r>
              <a:rPr lang="en-US" sz="2800" dirty="0">
                <a:solidFill>
                  <a:srgbClr val="002060"/>
                </a:solidFill>
              </a:rPr>
              <a:t>student competencies and </a:t>
            </a:r>
            <a:endParaRPr lang="en-US" sz="2800" dirty="0" smtClean="0">
              <a:solidFill>
                <a:srgbClr val="002060"/>
              </a:solidFill>
            </a:endParaRPr>
          </a:p>
          <a:p>
            <a:pPr lvl="1"/>
            <a:r>
              <a:rPr lang="en-US" sz="2800" dirty="0" smtClean="0">
                <a:solidFill>
                  <a:srgbClr val="002060"/>
                </a:solidFill>
              </a:rPr>
              <a:t>are </a:t>
            </a:r>
            <a:r>
              <a:rPr lang="en-US" sz="2800" dirty="0">
                <a:solidFill>
                  <a:srgbClr val="002060"/>
                </a:solidFill>
              </a:rPr>
              <a:t>delivered with identified professional competencies</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18</a:t>
            </a:fld>
            <a:endParaRPr lang="en-US"/>
          </a:p>
        </p:txBody>
      </p:sp>
    </p:spTree>
    <p:extLst>
      <p:ext uri="{BB962C8B-B14F-4D97-AF65-F5344CB8AC3E}">
        <p14:creationId xmlns:p14="http://schemas.microsoft.com/office/powerpoint/2010/main" val="4206603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836152" cy="1219200"/>
          </a:xfrm>
        </p:spPr>
        <p:txBody>
          <a:bodyPr>
            <a:normAutofit/>
          </a:bodyPr>
          <a:lstStyle/>
          <a:p>
            <a:r>
              <a:rPr lang="en-US" b="1" dirty="0">
                <a:solidFill>
                  <a:srgbClr val="C00000"/>
                </a:solidFill>
              </a:rPr>
              <a:t>The Role of the Professional School Counselor</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marL="0" indent="0">
              <a:buNone/>
            </a:pPr>
            <a:endParaRPr lang="en-US" dirty="0"/>
          </a:p>
          <a:p>
            <a:r>
              <a:rPr lang="en-US" b="1" dirty="0">
                <a:solidFill>
                  <a:srgbClr val="C00000"/>
                </a:solidFill>
              </a:rPr>
              <a:t>Program Focus </a:t>
            </a:r>
            <a:endParaRPr lang="en-US" dirty="0" smtClean="0">
              <a:solidFill>
                <a:srgbClr val="C00000"/>
              </a:solidFill>
            </a:endParaRPr>
          </a:p>
          <a:p>
            <a:pPr lvl="1"/>
            <a:r>
              <a:rPr lang="en-US" dirty="0" smtClean="0">
                <a:solidFill>
                  <a:srgbClr val="002060"/>
                </a:solidFill>
              </a:rPr>
              <a:t>Creating </a:t>
            </a:r>
            <a:r>
              <a:rPr lang="en-US" dirty="0">
                <a:solidFill>
                  <a:srgbClr val="002060"/>
                </a:solidFill>
              </a:rPr>
              <a:t>a </a:t>
            </a:r>
            <a:r>
              <a:rPr lang="en-US" b="1" dirty="0">
                <a:solidFill>
                  <a:srgbClr val="002060"/>
                </a:solidFill>
              </a:rPr>
              <a:t>vision statement </a:t>
            </a:r>
            <a:r>
              <a:rPr lang="en-US" dirty="0">
                <a:solidFill>
                  <a:srgbClr val="002060"/>
                </a:solidFill>
              </a:rPr>
              <a:t>that defines what the future will look like in terms of student outcomes. </a:t>
            </a:r>
            <a:endParaRPr lang="en-US" dirty="0" smtClean="0">
              <a:solidFill>
                <a:srgbClr val="002060"/>
              </a:solidFill>
            </a:endParaRPr>
          </a:p>
          <a:p>
            <a:pPr lvl="1"/>
            <a:r>
              <a:rPr lang="en-US" dirty="0" smtClean="0">
                <a:solidFill>
                  <a:srgbClr val="002060"/>
                </a:solidFill>
              </a:rPr>
              <a:t>Creating </a:t>
            </a:r>
            <a:r>
              <a:rPr lang="en-US" dirty="0">
                <a:solidFill>
                  <a:srgbClr val="002060"/>
                </a:solidFill>
              </a:rPr>
              <a:t>a </a:t>
            </a:r>
            <a:r>
              <a:rPr lang="en-US" b="1" dirty="0">
                <a:solidFill>
                  <a:srgbClr val="002060"/>
                </a:solidFill>
              </a:rPr>
              <a:t>mission statement </a:t>
            </a:r>
            <a:r>
              <a:rPr lang="en-US" dirty="0">
                <a:solidFill>
                  <a:srgbClr val="002060"/>
                </a:solidFill>
              </a:rPr>
              <a:t>that aligns with their school’s mission and </a:t>
            </a:r>
            <a:endParaRPr lang="en-US" dirty="0" smtClean="0">
              <a:solidFill>
                <a:srgbClr val="002060"/>
              </a:solidFill>
            </a:endParaRPr>
          </a:p>
          <a:p>
            <a:pPr lvl="1"/>
            <a:r>
              <a:rPr lang="en-US" dirty="0" smtClean="0">
                <a:solidFill>
                  <a:srgbClr val="002060"/>
                </a:solidFill>
              </a:rPr>
              <a:t>Developing </a:t>
            </a:r>
            <a:r>
              <a:rPr lang="en-US" b="1" dirty="0" smtClean="0">
                <a:solidFill>
                  <a:srgbClr val="002060"/>
                </a:solidFill>
              </a:rPr>
              <a:t>program </a:t>
            </a:r>
            <a:r>
              <a:rPr lang="en-US" b="1" dirty="0">
                <a:solidFill>
                  <a:srgbClr val="002060"/>
                </a:solidFill>
              </a:rPr>
              <a:t>goals </a:t>
            </a:r>
            <a:r>
              <a:rPr lang="en-US" dirty="0">
                <a:solidFill>
                  <a:srgbClr val="002060"/>
                </a:solidFill>
              </a:rPr>
              <a:t>that define how the vision and mission will be measured. </a:t>
            </a:r>
          </a:p>
          <a:p>
            <a:r>
              <a:rPr lang="en-US" b="1" dirty="0">
                <a:solidFill>
                  <a:srgbClr val="C00000"/>
                </a:solidFill>
              </a:rPr>
              <a:t>Student Competencies </a:t>
            </a:r>
            <a:endParaRPr lang="tr-TR" b="1" dirty="0" smtClean="0">
              <a:solidFill>
                <a:srgbClr val="C00000"/>
              </a:solidFill>
            </a:endParaRPr>
          </a:p>
          <a:p>
            <a:r>
              <a:rPr lang="en-US" b="1" dirty="0" smtClean="0">
                <a:solidFill>
                  <a:srgbClr val="C00000"/>
                </a:solidFill>
              </a:rPr>
              <a:t>Professional </a:t>
            </a:r>
            <a:r>
              <a:rPr lang="en-US" b="1" dirty="0">
                <a:solidFill>
                  <a:srgbClr val="C00000"/>
                </a:solidFill>
              </a:rPr>
              <a:t>Competencies </a:t>
            </a:r>
            <a:endParaRPr lang="en-US" dirty="0">
              <a:solidFill>
                <a:srgbClr val="002060"/>
              </a:solidFill>
            </a:endParaRP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19</a:t>
            </a:fld>
            <a:endParaRPr lang="en-US"/>
          </a:p>
        </p:txBody>
      </p:sp>
    </p:spTree>
    <p:extLst>
      <p:ext uri="{BB962C8B-B14F-4D97-AF65-F5344CB8AC3E}">
        <p14:creationId xmlns:p14="http://schemas.microsoft.com/office/powerpoint/2010/main" val="144876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What is counseling?  </a:t>
            </a:r>
            <a:r>
              <a:rPr lang="tr-TR" dirty="0" smtClean="0">
                <a:solidFill>
                  <a:srgbClr val="C00000"/>
                </a:solidFill>
              </a:rPr>
              <a:t/>
            </a:r>
            <a:br>
              <a:rPr lang="tr-TR" dirty="0" smtClean="0">
                <a:solidFill>
                  <a:srgbClr val="C00000"/>
                </a:solidFill>
              </a:rPr>
            </a:br>
            <a:r>
              <a:rPr lang="en-US" dirty="0" smtClean="0">
                <a:solidFill>
                  <a:srgbClr val="C00000"/>
                </a:solidFill>
              </a:rPr>
              <a:t>A</a:t>
            </a:r>
            <a:r>
              <a:rPr lang="tr-TR" dirty="0" smtClean="0">
                <a:solidFill>
                  <a:srgbClr val="C00000"/>
                </a:solidFill>
              </a:rPr>
              <a:t>merican </a:t>
            </a:r>
            <a:r>
              <a:rPr lang="en-US" dirty="0" smtClean="0">
                <a:solidFill>
                  <a:srgbClr val="C00000"/>
                </a:solidFill>
              </a:rPr>
              <a:t>C</a:t>
            </a:r>
            <a:r>
              <a:rPr lang="tr-TR" dirty="0" smtClean="0">
                <a:solidFill>
                  <a:srgbClr val="C00000"/>
                </a:solidFill>
              </a:rPr>
              <a:t>ounseling </a:t>
            </a:r>
            <a:r>
              <a:rPr lang="en-US" dirty="0" smtClean="0">
                <a:solidFill>
                  <a:srgbClr val="C00000"/>
                </a:solidFill>
              </a:rPr>
              <a:t>A</a:t>
            </a:r>
            <a:r>
              <a:rPr lang="tr-TR" dirty="0" smtClean="0">
                <a:solidFill>
                  <a:srgbClr val="C00000"/>
                </a:solidFill>
              </a:rPr>
              <a:t>ssociation- ACA</a:t>
            </a:r>
            <a:endParaRPr lang="en-US"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r>
              <a:rPr lang="en-US" dirty="0">
                <a:solidFill>
                  <a:srgbClr val="002060"/>
                </a:solidFill>
              </a:rPr>
              <a:t>The delegates met at the ACA Conference in Pittsburgh in March 2010 and agreed on a unified definition of counseling. </a:t>
            </a:r>
            <a:endParaRPr lang="en-US" dirty="0" smtClean="0">
              <a:solidFill>
                <a:srgbClr val="002060"/>
              </a:solidFill>
            </a:endParaRPr>
          </a:p>
          <a:p>
            <a:endParaRPr lang="en-US" dirty="0">
              <a:solidFill>
                <a:srgbClr val="002060"/>
              </a:solidFill>
            </a:endParaRPr>
          </a:p>
          <a:p>
            <a:pPr algn="ctr"/>
            <a:r>
              <a:rPr lang="en-US" sz="3500" dirty="0" smtClean="0">
                <a:solidFill>
                  <a:srgbClr val="002060"/>
                </a:solidFill>
              </a:rPr>
              <a:t>Counseling </a:t>
            </a:r>
            <a:r>
              <a:rPr lang="en-US" sz="3500" dirty="0">
                <a:solidFill>
                  <a:srgbClr val="002060"/>
                </a:solidFill>
              </a:rPr>
              <a:t>is a professional relationship that empowers diverse individuals, families, and groups to accomplish mental health, wellness, education, and career goals. </a:t>
            </a:r>
            <a:endParaRPr lang="en-US" sz="3500" dirty="0" smtClean="0">
              <a:solidFill>
                <a:srgbClr val="002060"/>
              </a:solidFill>
            </a:endParaRPr>
          </a:p>
          <a:p>
            <a:endParaRPr lang="en-US" dirty="0">
              <a:solidFill>
                <a:srgbClr val="002060"/>
              </a:solidFill>
            </a:endParaRPr>
          </a:p>
          <a:p>
            <a:endParaRPr lang="en-US" dirty="0" smtClean="0">
              <a:solidFill>
                <a:srgbClr val="002060"/>
              </a:solidFill>
            </a:endParaRPr>
          </a:p>
          <a:p>
            <a:r>
              <a:rPr lang="en-US" sz="1400" dirty="0">
                <a:solidFill>
                  <a:srgbClr val="002060"/>
                </a:solidFill>
              </a:rPr>
              <a:t>http://www.counseling.org/knowledge-center/20-20-a-vision-for-the-future-of-counseling/consensus-definition-of-counseling</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a:t>
            </a:fld>
            <a:endParaRPr lang="en-US"/>
          </a:p>
        </p:txBody>
      </p:sp>
    </p:spTree>
    <p:extLst>
      <p:ext uri="{BB962C8B-B14F-4D97-AF65-F5344CB8AC3E}">
        <p14:creationId xmlns:p14="http://schemas.microsoft.com/office/powerpoint/2010/main" val="1377873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952"/>
          </a:xfrm>
        </p:spPr>
        <p:txBody>
          <a:bodyPr>
            <a:normAutofit/>
          </a:bodyPr>
          <a:lstStyle/>
          <a:p>
            <a:r>
              <a:rPr lang="en-US" b="1" dirty="0">
                <a:solidFill>
                  <a:srgbClr val="C00000"/>
                </a:solidFill>
              </a:rPr>
              <a:t>MANAGEMENT </a:t>
            </a:r>
            <a:endParaRPr lang="en-US" dirty="0">
              <a:solidFill>
                <a:srgbClr val="C00000"/>
              </a:solidFill>
            </a:endParaRPr>
          </a:p>
        </p:txBody>
      </p:sp>
      <p:sp>
        <p:nvSpPr>
          <p:cNvPr id="3" name="Content Placeholder 2"/>
          <p:cNvSpPr>
            <a:spLocks noGrp="1"/>
          </p:cNvSpPr>
          <p:nvPr>
            <p:ph sz="quarter" idx="1"/>
          </p:nvPr>
        </p:nvSpPr>
        <p:spPr/>
        <p:txBody>
          <a:bodyPr/>
          <a:lstStyle/>
          <a:p>
            <a:endParaRPr lang="en-US" dirty="0" smtClean="0"/>
          </a:p>
          <a:p>
            <a:r>
              <a:rPr lang="en-US" dirty="0" smtClean="0">
                <a:solidFill>
                  <a:srgbClr val="002060"/>
                </a:solidFill>
              </a:rPr>
              <a:t>School </a:t>
            </a:r>
            <a:r>
              <a:rPr lang="en-US" dirty="0">
                <a:solidFill>
                  <a:srgbClr val="002060"/>
                </a:solidFill>
              </a:rPr>
              <a:t>counselors incorporate organizational assessments and tools that are concrete, clearly delineated and reflective of the school’s needs</a:t>
            </a:r>
            <a:r>
              <a:rPr lang="en-US" dirty="0"/>
              <a:t>. </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20</a:t>
            </a:fld>
            <a:endParaRPr lang="en-US"/>
          </a:p>
        </p:txBody>
      </p:sp>
    </p:spTree>
    <p:extLst>
      <p:ext uri="{BB962C8B-B14F-4D97-AF65-F5344CB8AC3E}">
        <p14:creationId xmlns:p14="http://schemas.microsoft.com/office/powerpoint/2010/main" val="188393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Assessments and tools </a:t>
            </a:r>
            <a:r>
              <a:rPr lang="en-US" dirty="0" smtClean="0">
                <a:solidFill>
                  <a:srgbClr val="C00000"/>
                </a:solidFill>
              </a:rPr>
              <a:t>include</a:t>
            </a:r>
            <a:r>
              <a:rPr lang="tr-TR" dirty="0" smtClean="0">
                <a:solidFill>
                  <a:srgbClr val="C00000"/>
                </a:solidFill>
              </a:rPr>
              <a:t> -1</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a:xfrm>
            <a:off x="228600" y="1600200"/>
            <a:ext cx="8610600" cy="5410200"/>
          </a:xfrm>
        </p:spPr>
        <p:txBody>
          <a:bodyPr>
            <a:normAutofit fontScale="55000" lnSpcReduction="20000"/>
          </a:bodyPr>
          <a:lstStyle/>
          <a:p>
            <a:pPr marL="0" indent="0">
              <a:buNone/>
            </a:pPr>
            <a:r>
              <a:rPr lang="en-US" b="1" dirty="0" smtClean="0">
                <a:solidFill>
                  <a:srgbClr val="C00000"/>
                </a:solidFill>
              </a:rPr>
              <a:t> </a:t>
            </a:r>
            <a:r>
              <a:rPr lang="en-US" sz="3600" b="1" dirty="0" smtClean="0">
                <a:solidFill>
                  <a:srgbClr val="C00000"/>
                </a:solidFill>
              </a:rPr>
              <a:t>School </a:t>
            </a:r>
            <a:r>
              <a:rPr lang="en-US" sz="3800" b="1" dirty="0">
                <a:solidFill>
                  <a:srgbClr val="C00000"/>
                </a:solidFill>
              </a:rPr>
              <a:t>counselor competency </a:t>
            </a:r>
            <a:r>
              <a:rPr lang="en-US" sz="3800" dirty="0">
                <a:solidFill>
                  <a:srgbClr val="C00000"/>
                </a:solidFill>
              </a:rPr>
              <a:t>and </a:t>
            </a:r>
            <a:r>
              <a:rPr lang="en-US" sz="3800" b="1" dirty="0">
                <a:solidFill>
                  <a:srgbClr val="C00000"/>
                </a:solidFill>
              </a:rPr>
              <a:t>school counseling program assessments </a:t>
            </a:r>
            <a:r>
              <a:rPr lang="en-US" sz="3800" dirty="0">
                <a:solidFill>
                  <a:srgbClr val="002060"/>
                </a:solidFill>
              </a:rPr>
              <a:t>to self-evaluate areas of strength and improvement for individual skills and program activities </a:t>
            </a:r>
          </a:p>
          <a:p>
            <a:pPr marL="0" indent="0">
              <a:buNone/>
            </a:pPr>
            <a:endParaRPr lang="tr-TR" sz="3800" dirty="0" smtClean="0"/>
          </a:p>
          <a:p>
            <a:pPr marL="0" indent="0">
              <a:buNone/>
            </a:pPr>
            <a:r>
              <a:rPr lang="en-US" sz="3800" dirty="0" smtClean="0"/>
              <a:t> </a:t>
            </a:r>
            <a:r>
              <a:rPr lang="en-US" sz="3800" b="1" dirty="0">
                <a:solidFill>
                  <a:srgbClr val="C00000"/>
                </a:solidFill>
              </a:rPr>
              <a:t>U</a:t>
            </a:r>
            <a:r>
              <a:rPr lang="en-US" sz="3800" b="1" dirty="0" smtClean="0">
                <a:solidFill>
                  <a:srgbClr val="C00000"/>
                </a:solidFill>
              </a:rPr>
              <a:t>se </a:t>
            </a:r>
            <a:r>
              <a:rPr lang="en-US" sz="3800" b="1" dirty="0">
                <a:solidFill>
                  <a:srgbClr val="C00000"/>
                </a:solidFill>
              </a:rPr>
              <a:t>of time assessment </a:t>
            </a:r>
            <a:r>
              <a:rPr lang="en-US" sz="3800" dirty="0">
                <a:solidFill>
                  <a:srgbClr val="002060"/>
                </a:solidFill>
              </a:rPr>
              <a:t>to determine the amount of time spent toward the recommended 80 percent or more of the school counselor’s time to direct and indirect services with students </a:t>
            </a:r>
          </a:p>
          <a:p>
            <a:pPr marL="0" indent="0">
              <a:buNone/>
            </a:pPr>
            <a:endParaRPr lang="tr-TR" sz="3800" dirty="0" smtClean="0"/>
          </a:p>
          <a:p>
            <a:pPr marL="0" indent="0">
              <a:buNone/>
            </a:pPr>
            <a:r>
              <a:rPr lang="en-US" sz="3800" dirty="0" smtClean="0"/>
              <a:t> </a:t>
            </a:r>
            <a:r>
              <a:rPr lang="en-US" sz="3800" b="1" dirty="0" smtClean="0">
                <a:solidFill>
                  <a:srgbClr val="C00000"/>
                </a:solidFill>
              </a:rPr>
              <a:t>Annual </a:t>
            </a:r>
            <a:r>
              <a:rPr lang="en-US" sz="3800" b="1" dirty="0">
                <a:solidFill>
                  <a:srgbClr val="C00000"/>
                </a:solidFill>
              </a:rPr>
              <a:t>agreements </a:t>
            </a:r>
            <a:r>
              <a:rPr lang="en-US" sz="3800" dirty="0">
                <a:solidFill>
                  <a:srgbClr val="002060"/>
                </a:solidFill>
              </a:rPr>
              <a:t>developed with and approved by administrators at the beginning of the school year addressing how the school counseling program is organized and what goals will be accomplished </a:t>
            </a:r>
          </a:p>
          <a:p>
            <a:pPr marL="0" indent="0">
              <a:buNone/>
            </a:pPr>
            <a:r>
              <a:rPr lang="en-US" sz="3800" dirty="0" smtClean="0"/>
              <a:t> </a:t>
            </a:r>
            <a:endParaRPr lang="tr-TR" sz="3800" dirty="0" smtClean="0"/>
          </a:p>
          <a:p>
            <a:pPr marL="0" indent="0">
              <a:buNone/>
            </a:pPr>
            <a:r>
              <a:rPr lang="en-US" sz="3800" b="1" dirty="0" smtClean="0">
                <a:solidFill>
                  <a:srgbClr val="C00000"/>
                </a:solidFill>
              </a:rPr>
              <a:t>Advisory councils </a:t>
            </a:r>
            <a:r>
              <a:rPr lang="en-US" sz="3800" dirty="0">
                <a:solidFill>
                  <a:srgbClr val="002060"/>
                </a:solidFill>
              </a:rPr>
              <a:t>made up of students, parents, teachers, school counselors, administrators and community members to review and make recommendations about school counseling program activities and results </a:t>
            </a:r>
          </a:p>
          <a:p>
            <a:pPr marL="0" indent="0">
              <a:buNone/>
            </a:pPr>
            <a:endParaRPr lang="en-US" sz="3800" dirty="0">
              <a:solidFill>
                <a:srgbClr val="002060"/>
              </a:solidFill>
            </a:endParaRP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21</a:t>
            </a:fld>
            <a:endParaRPr lang="en-US"/>
          </a:p>
        </p:txBody>
      </p:sp>
    </p:spTree>
    <p:extLst>
      <p:ext uri="{BB962C8B-B14F-4D97-AF65-F5344CB8AC3E}">
        <p14:creationId xmlns:p14="http://schemas.microsoft.com/office/powerpoint/2010/main" val="1160144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Assessments and tools </a:t>
            </a:r>
            <a:r>
              <a:rPr lang="en-US" dirty="0" smtClean="0">
                <a:solidFill>
                  <a:srgbClr val="C00000"/>
                </a:solidFill>
              </a:rPr>
              <a:t>include</a:t>
            </a:r>
            <a:r>
              <a:rPr lang="tr-TR" dirty="0" smtClean="0">
                <a:solidFill>
                  <a:srgbClr val="C00000"/>
                </a:solidFill>
              </a:rPr>
              <a:t>-2</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a:xfrm>
            <a:off x="304800" y="1783080"/>
            <a:ext cx="8839200" cy="5135880"/>
          </a:xfrm>
        </p:spPr>
        <p:txBody>
          <a:bodyPr>
            <a:normAutofit fontScale="62500" lnSpcReduction="20000"/>
          </a:bodyPr>
          <a:lstStyle/>
          <a:p>
            <a:pPr marL="0" indent="0">
              <a:buNone/>
            </a:pPr>
            <a:r>
              <a:rPr lang="en-US" sz="3800" dirty="0" smtClean="0"/>
              <a:t>• </a:t>
            </a:r>
            <a:r>
              <a:rPr lang="en-US" sz="3800" b="1" dirty="0">
                <a:solidFill>
                  <a:srgbClr val="C00000"/>
                </a:solidFill>
              </a:rPr>
              <a:t>U</a:t>
            </a:r>
            <a:r>
              <a:rPr lang="en-US" sz="3800" b="1" dirty="0" smtClean="0">
                <a:solidFill>
                  <a:srgbClr val="C00000"/>
                </a:solidFill>
              </a:rPr>
              <a:t>se </a:t>
            </a:r>
            <a:r>
              <a:rPr lang="en-US" sz="3800" b="1" dirty="0">
                <a:solidFill>
                  <a:srgbClr val="C00000"/>
                </a:solidFill>
              </a:rPr>
              <a:t>of data </a:t>
            </a:r>
            <a:r>
              <a:rPr lang="en-US" sz="3800" dirty="0">
                <a:solidFill>
                  <a:srgbClr val="002060"/>
                </a:solidFill>
              </a:rPr>
              <a:t>to measure the results of the program as well as to promote systemic change within the school system so every student graduates college and career </a:t>
            </a:r>
            <a:r>
              <a:rPr lang="en-US" sz="3800" dirty="0" smtClean="0">
                <a:solidFill>
                  <a:srgbClr val="002060"/>
                </a:solidFill>
              </a:rPr>
              <a:t>read</a:t>
            </a:r>
            <a:r>
              <a:rPr lang="tr-TR" sz="3800" dirty="0" smtClean="0">
                <a:solidFill>
                  <a:srgbClr val="002060"/>
                </a:solidFill>
              </a:rPr>
              <a:t>y</a:t>
            </a:r>
          </a:p>
          <a:p>
            <a:pPr marL="0" indent="0">
              <a:buNone/>
            </a:pPr>
            <a:endParaRPr lang="en-US" sz="3800" dirty="0">
              <a:solidFill>
                <a:srgbClr val="002060"/>
              </a:solidFill>
            </a:endParaRPr>
          </a:p>
          <a:p>
            <a:pPr marL="0" indent="0">
              <a:buNone/>
            </a:pPr>
            <a:r>
              <a:rPr lang="en-US" sz="3800" dirty="0"/>
              <a:t>• </a:t>
            </a:r>
            <a:r>
              <a:rPr lang="en-US" sz="3800" b="1" dirty="0">
                <a:solidFill>
                  <a:srgbClr val="C00000"/>
                </a:solidFill>
              </a:rPr>
              <a:t>C</a:t>
            </a:r>
            <a:r>
              <a:rPr lang="en-US" sz="3800" b="1" dirty="0" smtClean="0">
                <a:solidFill>
                  <a:srgbClr val="C00000"/>
                </a:solidFill>
              </a:rPr>
              <a:t>urriculum</a:t>
            </a:r>
            <a:r>
              <a:rPr lang="en-US" sz="3800" b="1" dirty="0">
                <a:solidFill>
                  <a:srgbClr val="C00000"/>
                </a:solidFill>
              </a:rPr>
              <a:t>, small-group and closing-the-gap action plans </a:t>
            </a:r>
            <a:r>
              <a:rPr lang="en-US" sz="3800" dirty="0">
                <a:solidFill>
                  <a:srgbClr val="002060"/>
                </a:solidFill>
              </a:rPr>
              <a:t>including developmental, prevention and intervention activities and services that measure the desired student competencies and measure the impact on achievement, behavior and </a:t>
            </a:r>
            <a:r>
              <a:rPr lang="en-US" sz="3800" dirty="0" smtClean="0">
                <a:solidFill>
                  <a:srgbClr val="002060"/>
                </a:solidFill>
              </a:rPr>
              <a:t>attendance</a:t>
            </a:r>
            <a:endParaRPr lang="tr-TR" sz="3800" dirty="0" smtClean="0">
              <a:solidFill>
                <a:srgbClr val="002060"/>
              </a:solidFill>
            </a:endParaRPr>
          </a:p>
          <a:p>
            <a:pPr marL="0" indent="0">
              <a:buNone/>
            </a:pPr>
            <a:endParaRPr lang="en-US" sz="3800" dirty="0">
              <a:solidFill>
                <a:srgbClr val="002060"/>
              </a:solidFill>
            </a:endParaRPr>
          </a:p>
          <a:p>
            <a:pPr marL="0" indent="0">
              <a:buNone/>
            </a:pPr>
            <a:r>
              <a:rPr lang="en-US" sz="3800" dirty="0"/>
              <a:t>• </a:t>
            </a:r>
            <a:r>
              <a:rPr lang="en-US" sz="3800" b="1" dirty="0">
                <a:solidFill>
                  <a:srgbClr val="C00000"/>
                </a:solidFill>
              </a:rPr>
              <a:t>A</a:t>
            </a:r>
            <a:r>
              <a:rPr lang="en-US" sz="3800" b="1" dirty="0" smtClean="0">
                <a:solidFill>
                  <a:srgbClr val="C00000"/>
                </a:solidFill>
              </a:rPr>
              <a:t>nnual </a:t>
            </a:r>
            <a:r>
              <a:rPr lang="en-US" sz="3800" b="1" dirty="0">
                <a:solidFill>
                  <a:srgbClr val="C00000"/>
                </a:solidFill>
              </a:rPr>
              <a:t>and weekly calendars </a:t>
            </a:r>
            <a:r>
              <a:rPr lang="en-US" sz="3800" dirty="0">
                <a:solidFill>
                  <a:srgbClr val="002060"/>
                </a:solidFill>
              </a:rPr>
              <a:t>to keep students, parents, teachers and administrators informed and to encourage active participation in the school counseling program</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22</a:t>
            </a:fld>
            <a:endParaRPr lang="en-US"/>
          </a:p>
        </p:txBody>
      </p:sp>
    </p:spTree>
    <p:extLst>
      <p:ext uri="{BB962C8B-B14F-4D97-AF65-F5344CB8AC3E}">
        <p14:creationId xmlns:p14="http://schemas.microsoft.com/office/powerpoint/2010/main" val="592184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b="1" dirty="0" smtClean="0">
                <a:solidFill>
                  <a:srgbClr val="C00000"/>
                </a:solidFill>
              </a:rPr>
              <a:t>DELIVERY</a:t>
            </a:r>
            <a:r>
              <a:rPr lang="tr-TR" b="1" dirty="0" smtClean="0">
                <a:solidFill>
                  <a:srgbClr val="C00000"/>
                </a:solidFill>
              </a:rPr>
              <a:t/>
            </a:r>
            <a:br>
              <a:rPr lang="tr-TR" b="1" dirty="0" smtClean="0">
                <a:solidFill>
                  <a:srgbClr val="C00000"/>
                </a:solidFill>
              </a:rPr>
            </a:br>
            <a:r>
              <a:rPr lang="en-US" b="1" dirty="0">
                <a:solidFill>
                  <a:srgbClr val="C00000"/>
                </a:solidFill>
              </a:rPr>
              <a:t>Direct Services with Students </a:t>
            </a:r>
            <a:r>
              <a:rPr lang="en-US" b="1" dirty="0" smtClean="0">
                <a:solidFill>
                  <a:srgbClr val="C00000"/>
                </a:solidFill>
              </a:rPr>
              <a:t> </a:t>
            </a:r>
            <a:endParaRPr lang="en-US" dirty="0">
              <a:solidFill>
                <a:srgbClr val="C00000"/>
              </a:solidFill>
            </a:endParaRPr>
          </a:p>
        </p:txBody>
      </p:sp>
      <p:sp>
        <p:nvSpPr>
          <p:cNvPr id="3" name="Content Placeholder 2"/>
          <p:cNvSpPr>
            <a:spLocks noGrp="1"/>
          </p:cNvSpPr>
          <p:nvPr>
            <p:ph sz="quarter" idx="1"/>
          </p:nvPr>
        </p:nvSpPr>
        <p:spPr>
          <a:xfrm>
            <a:off x="228600" y="1524000"/>
            <a:ext cx="8577072" cy="4800600"/>
          </a:xfrm>
        </p:spPr>
        <p:txBody>
          <a:bodyPr>
            <a:normAutofit fontScale="85000" lnSpcReduction="20000"/>
          </a:bodyPr>
          <a:lstStyle/>
          <a:p>
            <a:r>
              <a:rPr lang="en-US" b="1" dirty="0" smtClean="0">
                <a:solidFill>
                  <a:srgbClr val="002060"/>
                </a:solidFill>
              </a:rPr>
              <a:t>School </a:t>
            </a:r>
            <a:r>
              <a:rPr lang="en-US" b="1" dirty="0">
                <a:solidFill>
                  <a:srgbClr val="002060"/>
                </a:solidFill>
              </a:rPr>
              <a:t>Counseling Core Curriculum </a:t>
            </a:r>
            <a:r>
              <a:rPr lang="en-US" dirty="0">
                <a:solidFill>
                  <a:srgbClr val="002060"/>
                </a:solidFill>
              </a:rPr>
              <a:t>– This curriculum consists of structured lessons designed to help students attain the desired competencies and to provide all students with the knowledge, attitudes and skills appropriate for their developmental level</a:t>
            </a:r>
            <a:r>
              <a:rPr lang="en-US" dirty="0" smtClean="0">
                <a:solidFill>
                  <a:srgbClr val="002060"/>
                </a:solidFill>
              </a:rPr>
              <a:t>.. </a:t>
            </a:r>
            <a:endParaRPr lang="en-US" dirty="0">
              <a:solidFill>
                <a:srgbClr val="002060"/>
              </a:solidFill>
            </a:endParaRPr>
          </a:p>
          <a:p>
            <a:endParaRPr lang="tr-TR" dirty="0">
              <a:solidFill>
                <a:srgbClr val="002060"/>
              </a:solidFill>
            </a:endParaRPr>
          </a:p>
          <a:p>
            <a:r>
              <a:rPr lang="en-US" b="1" dirty="0" smtClean="0">
                <a:solidFill>
                  <a:srgbClr val="002060"/>
                </a:solidFill>
              </a:rPr>
              <a:t>Individual </a:t>
            </a:r>
            <a:r>
              <a:rPr lang="en-US" b="1" dirty="0">
                <a:solidFill>
                  <a:srgbClr val="002060"/>
                </a:solidFill>
              </a:rPr>
              <a:t>Student Planning </a:t>
            </a:r>
            <a:r>
              <a:rPr lang="en-US" dirty="0">
                <a:solidFill>
                  <a:srgbClr val="002060"/>
                </a:solidFill>
              </a:rPr>
              <a:t>– School counselors coordinate ongoing systemic activities designed to assist students in establishing personal goals and developing future plans. </a:t>
            </a:r>
          </a:p>
          <a:p>
            <a:endParaRPr lang="tr-TR" dirty="0">
              <a:solidFill>
                <a:srgbClr val="002060"/>
              </a:solidFill>
            </a:endParaRPr>
          </a:p>
          <a:p>
            <a:r>
              <a:rPr lang="en-US" dirty="0" smtClean="0">
                <a:solidFill>
                  <a:srgbClr val="002060"/>
                </a:solidFill>
              </a:rPr>
              <a:t> </a:t>
            </a:r>
            <a:r>
              <a:rPr lang="en-US" b="1" dirty="0">
                <a:solidFill>
                  <a:srgbClr val="002060"/>
                </a:solidFill>
              </a:rPr>
              <a:t>Responsive Services </a:t>
            </a:r>
            <a:r>
              <a:rPr lang="en-US" dirty="0">
                <a:solidFill>
                  <a:srgbClr val="002060"/>
                </a:solidFill>
              </a:rPr>
              <a:t>– Responsive services are activities designed to meet students’ immediate needs and concerns. Responsive services may include counseling in individual or small-group settings or crisis response. </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23</a:t>
            </a:fld>
            <a:endParaRPr lang="en-US"/>
          </a:p>
        </p:txBody>
      </p:sp>
    </p:spTree>
    <p:extLst>
      <p:ext uri="{BB962C8B-B14F-4D97-AF65-F5344CB8AC3E}">
        <p14:creationId xmlns:p14="http://schemas.microsoft.com/office/powerpoint/2010/main" val="598958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b="1" dirty="0">
                <a:solidFill>
                  <a:srgbClr val="C00000"/>
                </a:solidFill>
              </a:rPr>
              <a:t>DELIVERY </a:t>
            </a:r>
            <a:r>
              <a:rPr lang="tr-TR" b="1" dirty="0" smtClean="0">
                <a:solidFill>
                  <a:srgbClr val="C00000"/>
                </a:solidFill>
              </a:rPr>
              <a:t/>
            </a:r>
            <a:br>
              <a:rPr lang="tr-TR" b="1" dirty="0" smtClean="0">
                <a:solidFill>
                  <a:srgbClr val="C00000"/>
                </a:solidFill>
              </a:rPr>
            </a:br>
            <a:r>
              <a:rPr lang="en-US" b="1" dirty="0">
                <a:solidFill>
                  <a:srgbClr val="C00000"/>
                </a:solidFill>
              </a:rPr>
              <a:t>Indirect Services for Students </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endParaRPr lang="tr-TR" dirty="0" smtClean="0">
              <a:solidFill>
                <a:srgbClr val="002060"/>
              </a:solidFill>
            </a:endParaRPr>
          </a:p>
          <a:p>
            <a:r>
              <a:rPr lang="en-US" dirty="0" smtClean="0">
                <a:solidFill>
                  <a:srgbClr val="002060"/>
                </a:solidFill>
              </a:rPr>
              <a:t>Indirect </a:t>
            </a:r>
            <a:r>
              <a:rPr lang="en-US" dirty="0">
                <a:solidFill>
                  <a:srgbClr val="002060"/>
                </a:solidFill>
              </a:rPr>
              <a:t>services are provided on behalf of students as a result of the school counselors’ interactions with others including </a:t>
            </a:r>
            <a:r>
              <a:rPr lang="en-US" b="1" dirty="0">
                <a:solidFill>
                  <a:srgbClr val="002060"/>
                </a:solidFill>
              </a:rPr>
              <a:t>referrals </a:t>
            </a:r>
            <a:r>
              <a:rPr lang="en-US" dirty="0">
                <a:solidFill>
                  <a:srgbClr val="002060"/>
                </a:solidFill>
              </a:rPr>
              <a:t>for additional assistance, </a:t>
            </a:r>
            <a:r>
              <a:rPr lang="en-US" b="1" dirty="0">
                <a:solidFill>
                  <a:srgbClr val="002060"/>
                </a:solidFill>
              </a:rPr>
              <a:t>consultation and collaboration </a:t>
            </a:r>
            <a:r>
              <a:rPr lang="en-US" dirty="0">
                <a:solidFill>
                  <a:srgbClr val="002060"/>
                </a:solidFill>
              </a:rPr>
              <a:t>with parents, teachers, other educators and community organizations.</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24</a:t>
            </a:fld>
            <a:endParaRPr lang="en-US"/>
          </a:p>
        </p:txBody>
      </p:sp>
    </p:spTree>
    <p:extLst>
      <p:ext uri="{BB962C8B-B14F-4D97-AF65-F5344CB8AC3E}">
        <p14:creationId xmlns:p14="http://schemas.microsoft.com/office/powerpoint/2010/main" val="1072466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rPr>
              <a:t>ACCOUNTABILITY </a:t>
            </a:r>
            <a:endParaRPr lang="en-US" dirty="0">
              <a:solidFill>
                <a:srgbClr val="C00000"/>
              </a:solidFill>
            </a:endParaRPr>
          </a:p>
        </p:txBody>
      </p:sp>
      <p:sp>
        <p:nvSpPr>
          <p:cNvPr id="3" name="Content Placeholder 2"/>
          <p:cNvSpPr>
            <a:spLocks noGrp="1"/>
          </p:cNvSpPr>
          <p:nvPr>
            <p:ph sz="quarter" idx="1"/>
          </p:nvPr>
        </p:nvSpPr>
        <p:spPr>
          <a:xfrm>
            <a:off x="228600" y="1447800"/>
            <a:ext cx="8577072" cy="5029200"/>
          </a:xfrm>
        </p:spPr>
        <p:txBody>
          <a:bodyPr>
            <a:normAutofit/>
          </a:bodyPr>
          <a:lstStyle/>
          <a:p>
            <a:endParaRPr lang="tr-TR" dirty="0" smtClean="0">
              <a:solidFill>
                <a:srgbClr val="002060"/>
              </a:solidFill>
            </a:endParaRPr>
          </a:p>
          <a:p>
            <a:endParaRPr lang="tr-TR" dirty="0">
              <a:solidFill>
                <a:srgbClr val="002060"/>
              </a:solidFill>
            </a:endParaRPr>
          </a:p>
          <a:p>
            <a:r>
              <a:rPr lang="en-US" dirty="0" smtClean="0">
                <a:solidFill>
                  <a:srgbClr val="002060"/>
                </a:solidFill>
              </a:rPr>
              <a:t>To </a:t>
            </a:r>
            <a:r>
              <a:rPr lang="en-US" dirty="0">
                <a:solidFill>
                  <a:srgbClr val="002060"/>
                </a:solidFill>
              </a:rPr>
              <a:t>demonstrate the effectiveness of the school counseling program in measurable terms, school counselors analyze school and school counseling program data to determine how students are different as a result of the school counseling program. </a:t>
            </a:r>
            <a:endParaRPr lang="tr-TR" dirty="0" smtClean="0">
              <a:solidFill>
                <a:srgbClr val="002060"/>
              </a:solidFill>
            </a:endParaRPr>
          </a:p>
          <a:p>
            <a:pPr marL="0" indent="0">
              <a:buNone/>
            </a:pPr>
            <a:endParaRPr lang="tr-TR" dirty="0" smtClean="0">
              <a:solidFill>
                <a:srgbClr val="002060"/>
              </a:solidFill>
            </a:endParaRPr>
          </a:p>
          <a:p>
            <a:pPr marL="0" indent="0">
              <a:buNone/>
            </a:pPr>
            <a:endParaRPr lang="tr-TR" dirty="0">
              <a:solidFill>
                <a:srgbClr val="002060"/>
              </a:solidFill>
            </a:endParaRP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25</a:t>
            </a:fld>
            <a:endParaRPr lang="en-US"/>
          </a:p>
        </p:txBody>
      </p:sp>
    </p:spTree>
    <p:extLst>
      <p:ext uri="{BB962C8B-B14F-4D97-AF65-F5344CB8AC3E}">
        <p14:creationId xmlns:p14="http://schemas.microsoft.com/office/powerpoint/2010/main" val="2009159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solidFill>
                <a:srgbClr val="C00000"/>
              </a:solidFill>
            </a:endParaRPr>
          </a:p>
        </p:txBody>
      </p:sp>
      <p:sp>
        <p:nvSpPr>
          <p:cNvPr id="3" name="Content Placeholder 2"/>
          <p:cNvSpPr>
            <a:spLocks noGrp="1"/>
          </p:cNvSpPr>
          <p:nvPr>
            <p:ph sz="quarter" idx="1"/>
          </p:nvPr>
        </p:nvSpPr>
        <p:spPr>
          <a:xfrm>
            <a:off x="228600" y="1447800"/>
            <a:ext cx="8577072" cy="5029200"/>
          </a:xfrm>
        </p:spPr>
        <p:txBody>
          <a:bodyPr>
            <a:normAutofit/>
          </a:bodyPr>
          <a:lstStyle/>
          <a:p>
            <a:pPr marL="0" indent="0">
              <a:buNone/>
            </a:pPr>
            <a:endParaRPr lang="tr-TR" dirty="0">
              <a:solidFill>
                <a:srgbClr val="002060"/>
              </a:solidFill>
            </a:endParaRPr>
          </a:p>
          <a:p>
            <a:r>
              <a:rPr lang="en-US" dirty="0" smtClean="0">
                <a:solidFill>
                  <a:srgbClr val="002060"/>
                </a:solidFill>
              </a:rPr>
              <a:t>School </a:t>
            </a:r>
            <a:r>
              <a:rPr lang="en-US" dirty="0">
                <a:solidFill>
                  <a:srgbClr val="002060"/>
                </a:solidFill>
              </a:rPr>
              <a:t>counselors use data to show the impact of the school counseling program on student achievement, attendance and behavior and analyze school counseling program assessments to guide future action and improve future results for all students. </a:t>
            </a:r>
            <a:endParaRPr lang="tr-TR" dirty="0" smtClean="0">
              <a:solidFill>
                <a:srgbClr val="002060"/>
              </a:solidFill>
            </a:endParaRPr>
          </a:p>
          <a:p>
            <a:endParaRPr lang="tr-TR" dirty="0">
              <a:solidFill>
                <a:srgbClr val="002060"/>
              </a:solidFill>
            </a:endParaRPr>
          </a:p>
          <a:p>
            <a:r>
              <a:rPr lang="en-US" dirty="0" smtClean="0">
                <a:solidFill>
                  <a:srgbClr val="002060"/>
                </a:solidFill>
              </a:rPr>
              <a:t>The </a:t>
            </a:r>
            <a:r>
              <a:rPr lang="en-US" dirty="0">
                <a:solidFill>
                  <a:srgbClr val="002060"/>
                </a:solidFill>
              </a:rPr>
              <a:t>performance of the school counselor is evaluated on basic standards of practice expected of school counselors implementing a comprehensive school counseling program.</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26</a:t>
            </a:fld>
            <a:endParaRPr lang="en-US"/>
          </a:p>
        </p:txBody>
      </p:sp>
    </p:spTree>
    <p:extLst>
      <p:ext uri="{BB962C8B-B14F-4D97-AF65-F5344CB8AC3E}">
        <p14:creationId xmlns:p14="http://schemas.microsoft.com/office/powerpoint/2010/main" val="2001053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Korkut Owen, 2015</a:t>
            </a:r>
            <a:endParaRPr lang="en-US"/>
          </a:p>
        </p:txBody>
      </p:sp>
      <p:sp>
        <p:nvSpPr>
          <p:cNvPr id="4" name="Slide Number Placeholder 3"/>
          <p:cNvSpPr>
            <a:spLocks noGrp="1"/>
          </p:cNvSpPr>
          <p:nvPr>
            <p:ph type="sldNum" sz="quarter" idx="12"/>
          </p:nvPr>
        </p:nvSpPr>
        <p:spPr/>
        <p:txBody>
          <a:bodyPr/>
          <a:lstStyle/>
          <a:p>
            <a:fld id="{F7953BA6-FA43-42B6-B530-46C6C50A080D}" type="slidenum">
              <a:rPr lang="en-US" smtClean="0"/>
              <a:t>27</a:t>
            </a:fld>
            <a:endParaRPr lang="en-US"/>
          </a:p>
        </p:txBody>
      </p:sp>
      <p:sp>
        <p:nvSpPr>
          <p:cNvPr id="5" name="Content Placeholder 4"/>
          <p:cNvSpPr>
            <a:spLocks noGrp="1"/>
          </p:cNvSpPr>
          <p:nvPr>
            <p:ph sz="quarter" idx="1"/>
          </p:nvPr>
        </p:nvSpPr>
        <p:spPr/>
        <p:txBody>
          <a:bodyPr/>
          <a:lstStyle/>
          <a:p>
            <a:endParaRPr lang="tr-TR" dirty="0" smtClean="0"/>
          </a:p>
          <a:p>
            <a:pPr marL="0" indent="0" algn="ctr">
              <a:buNone/>
            </a:pPr>
            <a:r>
              <a:rPr lang="tr-TR" sz="3600" dirty="0" smtClean="0">
                <a:solidFill>
                  <a:srgbClr val="002060"/>
                </a:solidFill>
              </a:rPr>
              <a:t>You will observe the school, the school counselor, the students in terms of </a:t>
            </a:r>
            <a:r>
              <a:rPr lang="en-US" sz="3600" dirty="0">
                <a:solidFill>
                  <a:srgbClr val="002060"/>
                </a:solidFill>
              </a:rPr>
              <a:t> </a:t>
            </a:r>
            <a:r>
              <a:rPr lang="en-US" sz="3600" dirty="0" smtClean="0">
                <a:solidFill>
                  <a:srgbClr val="002060"/>
                </a:solidFill>
              </a:rPr>
              <a:t>these concepts</a:t>
            </a:r>
            <a:endParaRPr lang="en-US" sz="3600" dirty="0">
              <a:solidFill>
                <a:srgbClr val="002060"/>
              </a:solidFill>
            </a:endParaRPr>
          </a:p>
        </p:txBody>
      </p:sp>
    </p:spTree>
    <p:extLst>
      <p:ext uri="{BB962C8B-B14F-4D97-AF65-F5344CB8AC3E}">
        <p14:creationId xmlns:p14="http://schemas.microsoft.com/office/powerpoint/2010/main" val="259667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836152" cy="1143000"/>
          </a:xfrm>
        </p:spPr>
        <p:txBody>
          <a:bodyPr>
            <a:noAutofit/>
          </a:bodyPr>
          <a:lstStyle/>
          <a:p>
            <a:r>
              <a:rPr lang="en-US" sz="2800" dirty="0">
                <a:solidFill>
                  <a:srgbClr val="C00000"/>
                </a:solidFill>
              </a:rPr>
              <a:t>What is counseling? </a:t>
            </a:r>
            <a:r>
              <a:rPr lang="tr-TR" sz="2800" dirty="0" smtClean="0">
                <a:solidFill>
                  <a:srgbClr val="C00000"/>
                </a:solidFill>
              </a:rPr>
              <a:t/>
            </a:r>
            <a:br>
              <a:rPr lang="tr-TR" sz="2800" dirty="0" smtClean="0">
                <a:solidFill>
                  <a:srgbClr val="C00000"/>
                </a:solidFill>
              </a:rPr>
            </a:br>
            <a:r>
              <a:rPr lang="tr-TR" sz="2800" dirty="0" smtClean="0">
                <a:solidFill>
                  <a:srgbClr val="C00000"/>
                </a:solidFill>
              </a:rPr>
              <a:t>Turkish </a:t>
            </a:r>
            <a:r>
              <a:rPr lang="tr-TR" sz="2800" dirty="0" smtClean="0">
                <a:solidFill>
                  <a:srgbClr val="C00000"/>
                </a:solidFill>
              </a:rPr>
              <a:t>Psychologic</a:t>
            </a:r>
            <a:r>
              <a:rPr lang="en-US" sz="2800" smtClean="0">
                <a:solidFill>
                  <a:srgbClr val="C00000"/>
                </a:solidFill>
              </a:rPr>
              <a:t>al</a:t>
            </a:r>
            <a:r>
              <a:rPr lang="tr-TR" sz="2800" dirty="0" smtClean="0">
                <a:solidFill>
                  <a:srgbClr val="C00000"/>
                </a:solidFill>
              </a:rPr>
              <a:t> </a:t>
            </a:r>
            <a:r>
              <a:rPr lang="tr-TR" sz="2800" dirty="0" smtClean="0">
                <a:solidFill>
                  <a:srgbClr val="C00000"/>
                </a:solidFill>
              </a:rPr>
              <a:t>Counseling and Guidance Association -TPCGA</a:t>
            </a:r>
            <a:endParaRPr lang="en-US" sz="2800" dirty="0">
              <a:solidFill>
                <a:srgbClr val="C00000"/>
              </a:solidFill>
            </a:endParaRPr>
          </a:p>
        </p:txBody>
      </p:sp>
      <p:sp>
        <p:nvSpPr>
          <p:cNvPr id="3" name="Content Placeholder 2"/>
          <p:cNvSpPr>
            <a:spLocks noGrp="1"/>
          </p:cNvSpPr>
          <p:nvPr>
            <p:ph sz="quarter" idx="1"/>
          </p:nvPr>
        </p:nvSpPr>
        <p:spPr/>
        <p:txBody>
          <a:bodyPr/>
          <a:lstStyle/>
          <a:p>
            <a:endParaRPr lang="tr-TR" dirty="0" smtClean="0"/>
          </a:p>
          <a:p>
            <a:r>
              <a:rPr lang="tr-TR" dirty="0" smtClean="0">
                <a:solidFill>
                  <a:srgbClr val="002060"/>
                </a:solidFill>
              </a:rPr>
              <a:t>There is no </a:t>
            </a:r>
            <a:r>
              <a:rPr lang="en-US" dirty="0" smtClean="0">
                <a:solidFill>
                  <a:srgbClr val="002060"/>
                </a:solidFill>
              </a:rPr>
              <a:t>written </a:t>
            </a:r>
            <a:r>
              <a:rPr lang="tr-TR" dirty="0" smtClean="0">
                <a:solidFill>
                  <a:srgbClr val="002060"/>
                </a:solidFill>
              </a:rPr>
              <a:t>definition</a:t>
            </a:r>
            <a:endParaRPr lang="tr-TR" dirty="0">
              <a:solidFill>
                <a:srgbClr val="002060"/>
              </a:solidFill>
            </a:endParaRPr>
          </a:p>
          <a:p>
            <a:endParaRPr lang="tr-TR" dirty="0" smtClean="0">
              <a:solidFill>
                <a:srgbClr val="002060"/>
              </a:solidFill>
            </a:endParaRPr>
          </a:p>
          <a:p>
            <a:r>
              <a:rPr lang="en-US" dirty="0">
                <a:solidFill>
                  <a:srgbClr val="002060"/>
                </a:solidFill>
              </a:rPr>
              <a:t>http://pdr.org.tr/upload/icerik/tuzuk/2014-Onaylanmis-Tuzuk.pdf</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3</a:t>
            </a:fld>
            <a:endParaRPr lang="en-US"/>
          </a:p>
        </p:txBody>
      </p:sp>
    </p:spTree>
    <p:extLst>
      <p:ext uri="{BB962C8B-B14F-4D97-AF65-F5344CB8AC3E}">
        <p14:creationId xmlns:p14="http://schemas.microsoft.com/office/powerpoint/2010/main" val="2897744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What is counseling?  </a:t>
            </a:r>
            <a:r>
              <a:rPr lang="tr-TR" dirty="0" smtClean="0">
                <a:solidFill>
                  <a:srgbClr val="C00000"/>
                </a:solidFill>
              </a:rPr>
              <a:t/>
            </a:r>
            <a:br>
              <a:rPr lang="tr-TR" dirty="0" smtClean="0">
                <a:solidFill>
                  <a:srgbClr val="C00000"/>
                </a:solidFill>
              </a:rPr>
            </a:br>
            <a:r>
              <a:rPr lang="en-US" dirty="0" smtClean="0">
                <a:solidFill>
                  <a:srgbClr val="C00000"/>
                </a:solidFill>
              </a:rPr>
              <a:t>M</a:t>
            </a:r>
            <a:r>
              <a:rPr lang="tr-TR" dirty="0" smtClean="0">
                <a:solidFill>
                  <a:srgbClr val="C00000"/>
                </a:solidFill>
              </a:rPr>
              <a:t>inistery of </a:t>
            </a:r>
            <a:r>
              <a:rPr lang="en-US" dirty="0" smtClean="0">
                <a:solidFill>
                  <a:srgbClr val="C00000"/>
                </a:solidFill>
              </a:rPr>
              <a:t>N</a:t>
            </a:r>
            <a:r>
              <a:rPr lang="tr-TR" dirty="0" smtClean="0">
                <a:solidFill>
                  <a:srgbClr val="C00000"/>
                </a:solidFill>
              </a:rPr>
              <a:t>ational </a:t>
            </a:r>
            <a:r>
              <a:rPr lang="en-US" dirty="0" smtClean="0">
                <a:solidFill>
                  <a:srgbClr val="C00000"/>
                </a:solidFill>
              </a:rPr>
              <a:t>E</a:t>
            </a:r>
            <a:r>
              <a:rPr lang="tr-TR" dirty="0" smtClean="0">
                <a:solidFill>
                  <a:srgbClr val="C00000"/>
                </a:solidFill>
              </a:rPr>
              <a:t>ducation.MONE</a:t>
            </a:r>
            <a:endParaRPr lang="en-US" dirty="0"/>
          </a:p>
        </p:txBody>
      </p:sp>
      <p:sp>
        <p:nvSpPr>
          <p:cNvPr id="3" name="Content Placeholder 2"/>
          <p:cNvSpPr>
            <a:spLocks noGrp="1"/>
          </p:cNvSpPr>
          <p:nvPr>
            <p:ph sz="quarter" idx="1"/>
          </p:nvPr>
        </p:nvSpPr>
        <p:spPr>
          <a:xfrm>
            <a:off x="76200" y="1447800"/>
            <a:ext cx="9067800" cy="5410200"/>
          </a:xfrm>
        </p:spPr>
        <p:txBody>
          <a:bodyPr>
            <a:normAutofit fontScale="70000" lnSpcReduction="20000"/>
          </a:bodyPr>
          <a:lstStyle/>
          <a:p>
            <a:pPr marL="0" indent="0">
              <a:buNone/>
            </a:pPr>
            <a:r>
              <a:rPr lang="tr-TR" dirty="0">
                <a:solidFill>
                  <a:srgbClr val="002060"/>
                </a:solidFill>
              </a:rPr>
              <a:t>There is no </a:t>
            </a:r>
            <a:r>
              <a:rPr lang="en-US" dirty="0" smtClean="0">
                <a:solidFill>
                  <a:srgbClr val="002060"/>
                </a:solidFill>
              </a:rPr>
              <a:t>written </a:t>
            </a:r>
            <a:r>
              <a:rPr lang="tr-TR" dirty="0" smtClean="0">
                <a:solidFill>
                  <a:srgbClr val="002060"/>
                </a:solidFill>
              </a:rPr>
              <a:t>definition... But there is purpose of counseling in regulation</a:t>
            </a:r>
            <a:endParaRPr lang="tr-TR" dirty="0">
              <a:solidFill>
                <a:srgbClr val="002060"/>
              </a:solidFill>
            </a:endParaRPr>
          </a:p>
          <a:p>
            <a:pPr marL="0" indent="0">
              <a:buNone/>
            </a:pPr>
            <a:endParaRPr lang="tr-TR" dirty="0" smtClean="0">
              <a:solidFill>
                <a:srgbClr val="002060"/>
              </a:solidFill>
            </a:endParaRPr>
          </a:p>
          <a:p>
            <a:pPr marL="0" indent="0">
              <a:buNone/>
            </a:pPr>
            <a:endParaRPr lang="tr-TR" dirty="0">
              <a:solidFill>
                <a:srgbClr val="002060"/>
              </a:solidFill>
            </a:endParaRPr>
          </a:p>
          <a:p>
            <a:pPr marL="0" indent="0">
              <a:buNone/>
            </a:pPr>
            <a:r>
              <a:rPr lang="en-US" dirty="0" smtClean="0">
                <a:solidFill>
                  <a:srgbClr val="002060"/>
                </a:solidFill>
              </a:rPr>
              <a:t>ÜÇÜNCÜ </a:t>
            </a:r>
            <a:r>
              <a:rPr lang="en-US" dirty="0">
                <a:solidFill>
                  <a:srgbClr val="002060"/>
                </a:solidFill>
              </a:rPr>
              <a:t>BÖLÜM </a:t>
            </a:r>
            <a:r>
              <a:rPr lang="tr-TR" dirty="0" smtClean="0">
                <a:solidFill>
                  <a:srgbClr val="002060"/>
                </a:solidFill>
              </a:rPr>
              <a:t> </a:t>
            </a:r>
            <a:r>
              <a:rPr lang="en-US" dirty="0" err="1" smtClean="0">
                <a:solidFill>
                  <a:srgbClr val="002060"/>
                </a:solidFill>
              </a:rPr>
              <a:t>RPDHizmetlerinin</a:t>
            </a:r>
            <a:r>
              <a:rPr lang="en-US" dirty="0" smtClean="0">
                <a:solidFill>
                  <a:srgbClr val="002060"/>
                </a:solidFill>
              </a:rPr>
              <a:t> </a:t>
            </a:r>
            <a:r>
              <a:rPr lang="en-US" dirty="0" err="1">
                <a:solidFill>
                  <a:srgbClr val="002060"/>
                </a:solidFill>
              </a:rPr>
              <a:t>Temel</a:t>
            </a:r>
            <a:r>
              <a:rPr lang="en-US" dirty="0">
                <a:solidFill>
                  <a:srgbClr val="002060"/>
                </a:solidFill>
              </a:rPr>
              <a:t> </a:t>
            </a:r>
            <a:r>
              <a:rPr lang="en-US" dirty="0" err="1">
                <a:solidFill>
                  <a:srgbClr val="002060"/>
                </a:solidFill>
              </a:rPr>
              <a:t>Özellikleri</a:t>
            </a:r>
            <a:r>
              <a:rPr lang="en-US" dirty="0">
                <a:solidFill>
                  <a:srgbClr val="002060"/>
                </a:solidFill>
              </a:rPr>
              <a:t> </a:t>
            </a:r>
          </a:p>
          <a:p>
            <a:pPr marL="0" indent="0">
              <a:buNone/>
            </a:pPr>
            <a:endParaRPr lang="tr-TR" b="1" dirty="0">
              <a:solidFill>
                <a:srgbClr val="002060"/>
              </a:solidFill>
            </a:endParaRPr>
          </a:p>
          <a:p>
            <a:pPr marL="0" indent="0">
              <a:buNone/>
            </a:pPr>
            <a:r>
              <a:rPr lang="en-US" sz="3400" b="1" dirty="0" err="1" smtClean="0">
                <a:solidFill>
                  <a:srgbClr val="002060"/>
                </a:solidFill>
              </a:rPr>
              <a:t>Rehberlik</a:t>
            </a:r>
            <a:r>
              <a:rPr lang="en-US" sz="3400" b="1" dirty="0" smtClean="0">
                <a:solidFill>
                  <a:srgbClr val="002060"/>
                </a:solidFill>
              </a:rPr>
              <a:t> </a:t>
            </a:r>
            <a:r>
              <a:rPr lang="en-US" sz="3400" b="1" dirty="0" err="1">
                <a:solidFill>
                  <a:srgbClr val="002060"/>
                </a:solidFill>
              </a:rPr>
              <a:t>ve</a:t>
            </a:r>
            <a:r>
              <a:rPr lang="en-US" sz="3400" b="1" dirty="0">
                <a:solidFill>
                  <a:srgbClr val="002060"/>
                </a:solidFill>
              </a:rPr>
              <a:t> </a:t>
            </a:r>
            <a:r>
              <a:rPr lang="en-US" sz="3400" b="1" dirty="0" err="1">
                <a:solidFill>
                  <a:srgbClr val="002060"/>
                </a:solidFill>
              </a:rPr>
              <a:t>Psikolojik</a:t>
            </a:r>
            <a:r>
              <a:rPr lang="en-US" sz="3400" b="1" dirty="0">
                <a:solidFill>
                  <a:srgbClr val="002060"/>
                </a:solidFill>
              </a:rPr>
              <a:t> </a:t>
            </a:r>
            <a:r>
              <a:rPr lang="en-US" sz="3400" b="1" dirty="0" err="1">
                <a:solidFill>
                  <a:srgbClr val="002060"/>
                </a:solidFill>
              </a:rPr>
              <a:t>Danışma</a:t>
            </a:r>
            <a:r>
              <a:rPr lang="en-US" sz="3400" b="1" dirty="0">
                <a:solidFill>
                  <a:srgbClr val="002060"/>
                </a:solidFill>
              </a:rPr>
              <a:t> </a:t>
            </a:r>
            <a:r>
              <a:rPr lang="en-US" sz="3400" b="1" dirty="0" err="1">
                <a:solidFill>
                  <a:srgbClr val="002060"/>
                </a:solidFill>
              </a:rPr>
              <a:t>Hizmetlerinin</a:t>
            </a:r>
            <a:r>
              <a:rPr lang="en-US" sz="3400" b="1" dirty="0">
                <a:solidFill>
                  <a:srgbClr val="002060"/>
                </a:solidFill>
              </a:rPr>
              <a:t> </a:t>
            </a:r>
            <a:r>
              <a:rPr lang="en-US" sz="3400" b="1" dirty="0" err="1">
                <a:solidFill>
                  <a:srgbClr val="002060"/>
                </a:solidFill>
              </a:rPr>
              <a:t>Amacı</a:t>
            </a:r>
            <a:r>
              <a:rPr lang="en-US" sz="3400" dirty="0">
                <a:solidFill>
                  <a:srgbClr val="002060"/>
                </a:solidFill>
              </a:rPr>
              <a:t> </a:t>
            </a:r>
          </a:p>
          <a:p>
            <a:r>
              <a:rPr lang="en-US" sz="3400" b="1" dirty="0" err="1">
                <a:solidFill>
                  <a:srgbClr val="002060"/>
                </a:solidFill>
              </a:rPr>
              <a:t>Madde</a:t>
            </a:r>
            <a:r>
              <a:rPr lang="en-US" sz="3400" b="1" dirty="0">
                <a:solidFill>
                  <a:srgbClr val="002060"/>
                </a:solidFill>
              </a:rPr>
              <a:t> 6</a:t>
            </a:r>
            <a:r>
              <a:rPr lang="en-US" sz="3400" dirty="0">
                <a:solidFill>
                  <a:srgbClr val="002060"/>
                </a:solidFill>
              </a:rPr>
              <a:t> -</a:t>
            </a:r>
            <a:r>
              <a:rPr lang="en-US" sz="3400" dirty="0" err="1">
                <a:solidFill>
                  <a:srgbClr val="002060"/>
                </a:solidFill>
              </a:rPr>
              <a:t>Türk</a:t>
            </a:r>
            <a:r>
              <a:rPr lang="en-US" sz="3400" dirty="0">
                <a:solidFill>
                  <a:srgbClr val="002060"/>
                </a:solidFill>
              </a:rPr>
              <a:t> </a:t>
            </a:r>
            <a:r>
              <a:rPr lang="en-US" sz="3400" dirty="0" err="1">
                <a:solidFill>
                  <a:srgbClr val="002060"/>
                </a:solidFill>
              </a:rPr>
              <a:t>Eğitim</a:t>
            </a:r>
            <a:r>
              <a:rPr lang="en-US" sz="3400" dirty="0">
                <a:solidFill>
                  <a:srgbClr val="002060"/>
                </a:solidFill>
              </a:rPr>
              <a:t> </a:t>
            </a:r>
            <a:r>
              <a:rPr lang="en-US" sz="3400" dirty="0" err="1">
                <a:solidFill>
                  <a:srgbClr val="002060"/>
                </a:solidFill>
              </a:rPr>
              <a:t>Sisteminin</a:t>
            </a:r>
            <a:r>
              <a:rPr lang="en-US" sz="3400" dirty="0">
                <a:solidFill>
                  <a:srgbClr val="002060"/>
                </a:solidFill>
              </a:rPr>
              <a:t> </a:t>
            </a:r>
            <a:r>
              <a:rPr lang="en-US" sz="3400" dirty="0" err="1">
                <a:solidFill>
                  <a:srgbClr val="002060"/>
                </a:solidFill>
              </a:rPr>
              <a:t>genel</a:t>
            </a:r>
            <a:r>
              <a:rPr lang="en-US" sz="3400" dirty="0">
                <a:solidFill>
                  <a:srgbClr val="002060"/>
                </a:solidFill>
              </a:rPr>
              <a:t> </a:t>
            </a:r>
            <a:r>
              <a:rPr lang="en-US" sz="3400" dirty="0" err="1">
                <a:solidFill>
                  <a:srgbClr val="002060"/>
                </a:solidFill>
              </a:rPr>
              <a:t>amaçlan</a:t>
            </a:r>
            <a:r>
              <a:rPr lang="en-US" sz="3400" dirty="0">
                <a:solidFill>
                  <a:srgbClr val="002060"/>
                </a:solidFill>
              </a:rPr>
              <a:t> </a:t>
            </a:r>
            <a:r>
              <a:rPr lang="en-US" sz="3400" dirty="0" err="1">
                <a:solidFill>
                  <a:srgbClr val="002060"/>
                </a:solidFill>
              </a:rPr>
              <a:t>çerçevesinde</a:t>
            </a:r>
            <a:r>
              <a:rPr lang="en-US" sz="3400" dirty="0">
                <a:solidFill>
                  <a:srgbClr val="002060"/>
                </a:solidFill>
              </a:rPr>
              <a:t> </a:t>
            </a:r>
            <a:r>
              <a:rPr lang="en-US" sz="3400" dirty="0" err="1">
                <a:solidFill>
                  <a:srgbClr val="002060"/>
                </a:solidFill>
              </a:rPr>
              <a:t>eğitimde</a:t>
            </a:r>
            <a:r>
              <a:rPr lang="en-US" sz="3400" dirty="0">
                <a:solidFill>
                  <a:srgbClr val="002060"/>
                </a:solidFill>
              </a:rPr>
              <a:t> </a:t>
            </a:r>
            <a:r>
              <a:rPr lang="en-US" sz="3400" dirty="0" err="1">
                <a:solidFill>
                  <a:srgbClr val="002060"/>
                </a:solidFill>
              </a:rPr>
              <a:t>rehberlik</a:t>
            </a:r>
            <a:r>
              <a:rPr lang="en-US" sz="3400" dirty="0">
                <a:solidFill>
                  <a:srgbClr val="002060"/>
                </a:solidFill>
              </a:rPr>
              <a:t> </a:t>
            </a:r>
            <a:r>
              <a:rPr lang="en-US" sz="3400" dirty="0" err="1">
                <a:solidFill>
                  <a:srgbClr val="002060"/>
                </a:solidFill>
              </a:rPr>
              <a:t>ve</a:t>
            </a:r>
            <a:r>
              <a:rPr lang="en-US" sz="3400" dirty="0">
                <a:solidFill>
                  <a:srgbClr val="002060"/>
                </a:solidFill>
              </a:rPr>
              <a:t> </a:t>
            </a:r>
            <a:r>
              <a:rPr lang="en-US" sz="3400" dirty="0" err="1">
                <a:solidFill>
                  <a:srgbClr val="002060"/>
                </a:solidFill>
              </a:rPr>
              <a:t>psikolojik</a:t>
            </a:r>
            <a:r>
              <a:rPr lang="en-US" sz="3400" dirty="0">
                <a:solidFill>
                  <a:srgbClr val="002060"/>
                </a:solidFill>
              </a:rPr>
              <a:t> </a:t>
            </a:r>
            <a:r>
              <a:rPr lang="en-US" sz="3400" dirty="0" err="1">
                <a:solidFill>
                  <a:srgbClr val="002060"/>
                </a:solidFill>
              </a:rPr>
              <a:t>danışma</a:t>
            </a:r>
            <a:r>
              <a:rPr lang="en-US" sz="3400" dirty="0">
                <a:solidFill>
                  <a:srgbClr val="002060"/>
                </a:solidFill>
              </a:rPr>
              <a:t> </a:t>
            </a:r>
            <a:r>
              <a:rPr lang="en-US" sz="3400" dirty="0" err="1">
                <a:solidFill>
                  <a:srgbClr val="002060"/>
                </a:solidFill>
              </a:rPr>
              <a:t>hizmetleri</a:t>
            </a:r>
            <a:r>
              <a:rPr lang="en-US" sz="3400" dirty="0">
                <a:solidFill>
                  <a:srgbClr val="002060"/>
                </a:solidFill>
              </a:rPr>
              <a:t> </a:t>
            </a:r>
            <a:r>
              <a:rPr lang="en-US" sz="3400" dirty="0" err="1">
                <a:solidFill>
                  <a:srgbClr val="002060"/>
                </a:solidFill>
              </a:rPr>
              <a:t>temelde</a:t>
            </a:r>
            <a:r>
              <a:rPr lang="en-US" sz="3400" dirty="0">
                <a:solidFill>
                  <a:srgbClr val="002060"/>
                </a:solidFill>
              </a:rPr>
              <a:t>; </a:t>
            </a:r>
            <a:r>
              <a:rPr lang="en-US" sz="3400" dirty="0" err="1">
                <a:solidFill>
                  <a:srgbClr val="002060"/>
                </a:solidFill>
              </a:rPr>
              <a:t>öğ</a:t>
            </a:r>
            <a:r>
              <a:rPr lang="en-US" sz="3400" dirty="0" err="1">
                <a:solidFill>
                  <a:srgbClr val="FF0000"/>
                </a:solidFill>
              </a:rPr>
              <a:t>rencilerin</a:t>
            </a:r>
            <a:r>
              <a:rPr lang="en-US" sz="3400" dirty="0">
                <a:solidFill>
                  <a:srgbClr val="FF0000"/>
                </a:solidFill>
              </a:rPr>
              <a:t> </a:t>
            </a:r>
            <a:r>
              <a:rPr lang="en-US" sz="3400" dirty="0" err="1">
                <a:solidFill>
                  <a:srgbClr val="FF0000"/>
                </a:solidFill>
              </a:rPr>
              <a:t>kendilerini</a:t>
            </a:r>
            <a:r>
              <a:rPr lang="en-US" sz="3400" dirty="0">
                <a:solidFill>
                  <a:srgbClr val="FF0000"/>
                </a:solidFill>
              </a:rPr>
              <a:t> </a:t>
            </a:r>
            <a:r>
              <a:rPr lang="en-US" sz="3400" dirty="0" err="1">
                <a:solidFill>
                  <a:srgbClr val="FF0000"/>
                </a:solidFill>
              </a:rPr>
              <a:t>gerçekleştirmelerine</a:t>
            </a:r>
            <a:r>
              <a:rPr lang="en-US" sz="3400" dirty="0">
                <a:solidFill>
                  <a:srgbClr val="FF0000"/>
                </a:solidFill>
              </a:rPr>
              <a:t>, </a:t>
            </a:r>
            <a:r>
              <a:rPr lang="en-US" sz="3400" dirty="0" err="1">
                <a:solidFill>
                  <a:srgbClr val="FF0000"/>
                </a:solidFill>
              </a:rPr>
              <a:t>eğitim</a:t>
            </a:r>
            <a:r>
              <a:rPr lang="en-US" sz="3400" dirty="0">
                <a:solidFill>
                  <a:srgbClr val="FF0000"/>
                </a:solidFill>
              </a:rPr>
              <a:t> </a:t>
            </a:r>
            <a:r>
              <a:rPr lang="en-US" sz="3400" dirty="0" err="1">
                <a:solidFill>
                  <a:srgbClr val="FF0000"/>
                </a:solidFill>
              </a:rPr>
              <a:t>sürecinden</a:t>
            </a:r>
            <a:r>
              <a:rPr lang="en-US" sz="3400" dirty="0">
                <a:solidFill>
                  <a:srgbClr val="FF0000"/>
                </a:solidFill>
              </a:rPr>
              <a:t> </a:t>
            </a:r>
            <a:r>
              <a:rPr lang="en-US" sz="3400" dirty="0" err="1">
                <a:solidFill>
                  <a:srgbClr val="FF0000"/>
                </a:solidFill>
              </a:rPr>
              <a:t>yetenek</a:t>
            </a:r>
            <a:r>
              <a:rPr lang="en-US" sz="3400" dirty="0">
                <a:solidFill>
                  <a:srgbClr val="FF0000"/>
                </a:solidFill>
              </a:rPr>
              <a:t> </a:t>
            </a:r>
            <a:r>
              <a:rPr lang="en-US" sz="3400" dirty="0" err="1">
                <a:solidFill>
                  <a:srgbClr val="FF0000"/>
                </a:solidFill>
              </a:rPr>
              <a:t>ve</a:t>
            </a:r>
            <a:r>
              <a:rPr lang="en-US" sz="3400" dirty="0">
                <a:solidFill>
                  <a:srgbClr val="FF0000"/>
                </a:solidFill>
              </a:rPr>
              <a:t> </a:t>
            </a:r>
            <a:r>
              <a:rPr lang="en-US" sz="3400" dirty="0" err="1">
                <a:solidFill>
                  <a:srgbClr val="FF0000"/>
                </a:solidFill>
              </a:rPr>
              <a:t>özelliklerine</a:t>
            </a:r>
            <a:r>
              <a:rPr lang="en-US" sz="3400" dirty="0">
                <a:solidFill>
                  <a:srgbClr val="FF0000"/>
                </a:solidFill>
              </a:rPr>
              <a:t> </a:t>
            </a:r>
            <a:r>
              <a:rPr lang="en-US" sz="3400" dirty="0" err="1">
                <a:solidFill>
                  <a:srgbClr val="FF0000"/>
                </a:solidFill>
              </a:rPr>
              <a:t>göre</a:t>
            </a:r>
            <a:r>
              <a:rPr lang="en-US" sz="3400" dirty="0">
                <a:solidFill>
                  <a:srgbClr val="FF0000"/>
                </a:solidFill>
              </a:rPr>
              <a:t> </a:t>
            </a:r>
            <a:r>
              <a:rPr lang="en-US" sz="3400" dirty="0" err="1">
                <a:solidFill>
                  <a:srgbClr val="FF0000"/>
                </a:solidFill>
              </a:rPr>
              <a:t>en</a:t>
            </a:r>
            <a:r>
              <a:rPr lang="en-US" sz="3400" dirty="0">
                <a:solidFill>
                  <a:srgbClr val="FF0000"/>
                </a:solidFill>
              </a:rPr>
              <a:t> </a:t>
            </a:r>
            <a:r>
              <a:rPr lang="en-US" sz="3400" dirty="0" err="1">
                <a:solidFill>
                  <a:srgbClr val="FF0000"/>
                </a:solidFill>
              </a:rPr>
              <a:t>üst</a:t>
            </a:r>
            <a:r>
              <a:rPr lang="en-US" sz="3400" dirty="0">
                <a:solidFill>
                  <a:srgbClr val="FF0000"/>
                </a:solidFill>
              </a:rPr>
              <a:t> </a:t>
            </a:r>
            <a:r>
              <a:rPr lang="en-US" sz="3400" dirty="0" err="1">
                <a:solidFill>
                  <a:srgbClr val="FF0000"/>
                </a:solidFill>
              </a:rPr>
              <a:t>düzeyde</a:t>
            </a:r>
            <a:r>
              <a:rPr lang="en-US" sz="3400" dirty="0">
                <a:solidFill>
                  <a:srgbClr val="FF0000"/>
                </a:solidFill>
              </a:rPr>
              <a:t> </a:t>
            </a:r>
            <a:r>
              <a:rPr lang="en-US" sz="3400" dirty="0" err="1">
                <a:solidFill>
                  <a:srgbClr val="FF0000"/>
                </a:solidFill>
              </a:rPr>
              <a:t>yararlanmalarına</a:t>
            </a:r>
            <a:r>
              <a:rPr lang="en-US" sz="3400" dirty="0">
                <a:solidFill>
                  <a:srgbClr val="FF0000"/>
                </a:solidFill>
              </a:rPr>
              <a:t> </a:t>
            </a:r>
            <a:r>
              <a:rPr lang="en-US" sz="3400" dirty="0" err="1">
                <a:solidFill>
                  <a:srgbClr val="FF0000"/>
                </a:solidFill>
              </a:rPr>
              <a:t>ve</a:t>
            </a:r>
            <a:r>
              <a:rPr lang="en-US" sz="3400" dirty="0">
                <a:solidFill>
                  <a:srgbClr val="FF0000"/>
                </a:solidFill>
              </a:rPr>
              <a:t> </a:t>
            </a:r>
            <a:r>
              <a:rPr lang="en-US" sz="3400" dirty="0" err="1">
                <a:solidFill>
                  <a:srgbClr val="FF0000"/>
                </a:solidFill>
              </a:rPr>
              <a:t>gizilgüçlerini</a:t>
            </a:r>
            <a:r>
              <a:rPr lang="en-US" sz="3400" dirty="0">
                <a:solidFill>
                  <a:srgbClr val="FF0000"/>
                </a:solidFill>
              </a:rPr>
              <a:t> </a:t>
            </a:r>
            <a:r>
              <a:rPr lang="en-US" sz="3400" dirty="0" err="1">
                <a:solidFill>
                  <a:srgbClr val="FF0000"/>
                </a:solidFill>
              </a:rPr>
              <a:t>en</a:t>
            </a:r>
            <a:r>
              <a:rPr lang="en-US" sz="3400" dirty="0">
                <a:solidFill>
                  <a:srgbClr val="FF0000"/>
                </a:solidFill>
              </a:rPr>
              <a:t> </a:t>
            </a:r>
            <a:r>
              <a:rPr lang="en-US" sz="3400" dirty="0" err="1">
                <a:solidFill>
                  <a:srgbClr val="FF0000"/>
                </a:solidFill>
              </a:rPr>
              <a:t>uygun</a:t>
            </a:r>
            <a:r>
              <a:rPr lang="en-US" sz="3400" dirty="0">
                <a:solidFill>
                  <a:srgbClr val="FF0000"/>
                </a:solidFill>
              </a:rPr>
              <a:t> </a:t>
            </a:r>
            <a:r>
              <a:rPr lang="en-US" sz="3400" dirty="0" err="1">
                <a:solidFill>
                  <a:srgbClr val="FF0000"/>
                </a:solidFill>
              </a:rPr>
              <a:t>şekilde</a:t>
            </a:r>
            <a:r>
              <a:rPr lang="en-US" sz="3400" dirty="0">
                <a:solidFill>
                  <a:srgbClr val="FF0000"/>
                </a:solidFill>
              </a:rPr>
              <a:t> </a:t>
            </a:r>
            <a:r>
              <a:rPr lang="en-US" sz="3400" dirty="0" err="1">
                <a:solidFill>
                  <a:srgbClr val="FF0000"/>
                </a:solidFill>
              </a:rPr>
              <a:t>kullanmalarına</a:t>
            </a:r>
            <a:r>
              <a:rPr lang="en-US" sz="3400" dirty="0">
                <a:solidFill>
                  <a:srgbClr val="FF0000"/>
                </a:solidFill>
              </a:rPr>
              <a:t> </a:t>
            </a:r>
            <a:r>
              <a:rPr lang="en-US" sz="3400" dirty="0" err="1">
                <a:solidFill>
                  <a:srgbClr val="FF0000"/>
                </a:solidFill>
              </a:rPr>
              <a:t>ve</a:t>
            </a:r>
            <a:r>
              <a:rPr lang="en-US" sz="3400" dirty="0">
                <a:solidFill>
                  <a:srgbClr val="FF0000"/>
                </a:solidFill>
              </a:rPr>
              <a:t> </a:t>
            </a:r>
            <a:r>
              <a:rPr lang="en-US" sz="3400" dirty="0" err="1">
                <a:solidFill>
                  <a:srgbClr val="FF0000"/>
                </a:solidFill>
              </a:rPr>
              <a:t>geliştirmelerine</a:t>
            </a:r>
            <a:r>
              <a:rPr lang="en-US" sz="3400" dirty="0">
                <a:solidFill>
                  <a:srgbClr val="FF0000"/>
                </a:solidFill>
              </a:rPr>
              <a:t> </a:t>
            </a:r>
            <a:r>
              <a:rPr lang="en-US" sz="3400" dirty="0" err="1">
                <a:solidFill>
                  <a:srgbClr val="FF0000"/>
                </a:solidFill>
              </a:rPr>
              <a:t>yöneliktir</a:t>
            </a:r>
            <a:r>
              <a:rPr lang="en-US" sz="3400" dirty="0">
                <a:solidFill>
                  <a:srgbClr val="002060"/>
                </a:solidFill>
              </a:rPr>
              <a:t>. </a:t>
            </a:r>
          </a:p>
          <a:p>
            <a:r>
              <a:rPr lang="en-US" sz="3400" dirty="0" err="1">
                <a:solidFill>
                  <a:srgbClr val="002060"/>
                </a:solidFill>
              </a:rPr>
              <a:t>Öğrencilere</a:t>
            </a:r>
            <a:r>
              <a:rPr lang="en-US" sz="3400" dirty="0">
                <a:solidFill>
                  <a:srgbClr val="002060"/>
                </a:solidFill>
              </a:rPr>
              <a:t> </a:t>
            </a:r>
            <a:r>
              <a:rPr lang="en-US" sz="3400" dirty="0" err="1">
                <a:solidFill>
                  <a:srgbClr val="002060"/>
                </a:solidFill>
              </a:rPr>
              <a:t>yönelik</a:t>
            </a:r>
            <a:r>
              <a:rPr lang="en-US" sz="3400" dirty="0">
                <a:solidFill>
                  <a:srgbClr val="002060"/>
                </a:solidFill>
              </a:rPr>
              <a:t> </a:t>
            </a:r>
            <a:r>
              <a:rPr lang="en-US" sz="3400" dirty="0" err="1">
                <a:solidFill>
                  <a:srgbClr val="002060"/>
                </a:solidFill>
              </a:rPr>
              <a:t>olarak</a:t>
            </a:r>
            <a:r>
              <a:rPr lang="en-US" sz="3400" dirty="0">
                <a:solidFill>
                  <a:srgbClr val="002060"/>
                </a:solidFill>
              </a:rPr>
              <a:t> </a:t>
            </a:r>
            <a:r>
              <a:rPr lang="en-US" sz="3400" dirty="0" err="1">
                <a:solidFill>
                  <a:srgbClr val="002060"/>
                </a:solidFill>
              </a:rPr>
              <a:t>düzenlenen</a:t>
            </a:r>
            <a:r>
              <a:rPr lang="en-US" sz="3400" dirty="0">
                <a:solidFill>
                  <a:srgbClr val="002060"/>
                </a:solidFill>
              </a:rPr>
              <a:t> her </a:t>
            </a:r>
            <a:r>
              <a:rPr lang="en-US" sz="3400" dirty="0" err="1">
                <a:solidFill>
                  <a:srgbClr val="002060"/>
                </a:solidFill>
              </a:rPr>
              <a:t>türlü</a:t>
            </a:r>
            <a:r>
              <a:rPr lang="en-US" sz="3400" dirty="0">
                <a:solidFill>
                  <a:srgbClr val="002060"/>
                </a:solidFill>
              </a:rPr>
              <a:t> </a:t>
            </a:r>
            <a:r>
              <a:rPr lang="en-US" sz="3400" dirty="0" err="1">
                <a:solidFill>
                  <a:srgbClr val="002060"/>
                </a:solidFill>
              </a:rPr>
              <a:t>rehberlik</a:t>
            </a:r>
            <a:r>
              <a:rPr lang="en-US" sz="3400" dirty="0">
                <a:solidFill>
                  <a:srgbClr val="002060"/>
                </a:solidFill>
              </a:rPr>
              <a:t> </a:t>
            </a:r>
            <a:r>
              <a:rPr lang="en-US" sz="3400" dirty="0" err="1">
                <a:solidFill>
                  <a:srgbClr val="002060"/>
                </a:solidFill>
              </a:rPr>
              <a:t>ve</a:t>
            </a:r>
            <a:r>
              <a:rPr lang="en-US" sz="3400" dirty="0">
                <a:solidFill>
                  <a:srgbClr val="002060"/>
                </a:solidFill>
              </a:rPr>
              <a:t> </a:t>
            </a:r>
            <a:r>
              <a:rPr lang="en-US" sz="3400" dirty="0" err="1">
                <a:solidFill>
                  <a:srgbClr val="002060"/>
                </a:solidFill>
              </a:rPr>
              <a:t>psikolojik</a:t>
            </a:r>
            <a:r>
              <a:rPr lang="en-US" sz="3400" dirty="0">
                <a:solidFill>
                  <a:srgbClr val="002060"/>
                </a:solidFill>
              </a:rPr>
              <a:t> </a:t>
            </a:r>
            <a:r>
              <a:rPr lang="en-US" sz="3400" dirty="0" err="1">
                <a:solidFill>
                  <a:srgbClr val="002060"/>
                </a:solidFill>
              </a:rPr>
              <a:t>danışma</a:t>
            </a:r>
            <a:r>
              <a:rPr lang="en-US" sz="3400" dirty="0">
                <a:solidFill>
                  <a:srgbClr val="002060"/>
                </a:solidFill>
              </a:rPr>
              <a:t> </a:t>
            </a:r>
            <a:r>
              <a:rPr lang="en-US" sz="3400" dirty="0" err="1">
                <a:solidFill>
                  <a:srgbClr val="002060"/>
                </a:solidFill>
              </a:rPr>
              <a:t>hizmetleri</a:t>
            </a:r>
            <a:r>
              <a:rPr lang="en-US" sz="3400" dirty="0">
                <a:solidFill>
                  <a:srgbClr val="002060"/>
                </a:solidFill>
              </a:rPr>
              <a:t> </a:t>
            </a:r>
            <a:r>
              <a:rPr lang="en-US" sz="3400" dirty="0" err="1">
                <a:solidFill>
                  <a:srgbClr val="002060"/>
                </a:solidFill>
              </a:rPr>
              <a:t>bu</a:t>
            </a:r>
            <a:r>
              <a:rPr lang="en-US" sz="3400" dirty="0">
                <a:solidFill>
                  <a:srgbClr val="002060"/>
                </a:solidFill>
              </a:rPr>
              <a:t> </a:t>
            </a:r>
            <a:r>
              <a:rPr lang="en-US" sz="3400" dirty="0" err="1">
                <a:solidFill>
                  <a:srgbClr val="002060"/>
                </a:solidFill>
              </a:rPr>
              <a:t>amaçlar</a:t>
            </a:r>
            <a:r>
              <a:rPr lang="en-US" sz="3400" dirty="0">
                <a:solidFill>
                  <a:srgbClr val="002060"/>
                </a:solidFill>
              </a:rPr>
              <a:t> </a:t>
            </a:r>
            <a:r>
              <a:rPr lang="en-US" sz="3400" dirty="0" err="1">
                <a:solidFill>
                  <a:srgbClr val="002060"/>
                </a:solidFill>
              </a:rPr>
              <a:t>doğrultusunda</a:t>
            </a:r>
            <a:r>
              <a:rPr lang="en-US" sz="3400" dirty="0">
                <a:solidFill>
                  <a:srgbClr val="002060"/>
                </a:solidFill>
              </a:rPr>
              <a:t> </a:t>
            </a:r>
            <a:r>
              <a:rPr lang="en-US" sz="3400" dirty="0" err="1">
                <a:solidFill>
                  <a:srgbClr val="002060"/>
                </a:solidFill>
              </a:rPr>
              <a:t>bütünleştirilerek</a:t>
            </a:r>
            <a:r>
              <a:rPr lang="en-US" sz="3400" dirty="0">
                <a:solidFill>
                  <a:srgbClr val="002060"/>
                </a:solidFill>
              </a:rPr>
              <a:t> </a:t>
            </a:r>
            <a:r>
              <a:rPr lang="en-US" sz="3400" dirty="0" err="1">
                <a:solidFill>
                  <a:srgbClr val="002060"/>
                </a:solidFill>
              </a:rPr>
              <a:t>verilir</a:t>
            </a:r>
            <a:r>
              <a:rPr lang="en-US" sz="3400" dirty="0">
                <a:solidFill>
                  <a:srgbClr val="002060"/>
                </a:solidFill>
              </a:rPr>
              <a:t>. </a:t>
            </a:r>
          </a:p>
          <a:p>
            <a:endParaRPr lang="en-US" dirty="0"/>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4</a:t>
            </a:fld>
            <a:endParaRPr lang="en-US"/>
          </a:p>
        </p:txBody>
      </p:sp>
    </p:spTree>
    <p:extLst>
      <p:ext uri="{BB962C8B-B14F-4D97-AF65-F5344CB8AC3E}">
        <p14:creationId xmlns:p14="http://schemas.microsoft.com/office/powerpoint/2010/main" val="195810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Who is school counselor?  A</a:t>
            </a:r>
            <a:r>
              <a:rPr lang="tr-TR" dirty="0" smtClean="0">
                <a:solidFill>
                  <a:srgbClr val="C00000"/>
                </a:solidFill>
              </a:rPr>
              <a:t>merican </a:t>
            </a:r>
            <a:r>
              <a:rPr lang="en-US" dirty="0" smtClean="0">
                <a:solidFill>
                  <a:srgbClr val="C00000"/>
                </a:solidFill>
              </a:rPr>
              <a:t>S</a:t>
            </a:r>
            <a:r>
              <a:rPr lang="tr-TR" dirty="0">
                <a:solidFill>
                  <a:srgbClr val="C00000"/>
                </a:solidFill>
              </a:rPr>
              <a:t>c</a:t>
            </a:r>
            <a:r>
              <a:rPr lang="tr-TR" dirty="0" smtClean="0">
                <a:solidFill>
                  <a:srgbClr val="C00000"/>
                </a:solidFill>
              </a:rPr>
              <a:t>hool </a:t>
            </a:r>
            <a:r>
              <a:rPr lang="en-US" dirty="0" smtClean="0">
                <a:solidFill>
                  <a:srgbClr val="C00000"/>
                </a:solidFill>
              </a:rPr>
              <a:t>C</a:t>
            </a:r>
            <a:r>
              <a:rPr lang="tr-TR" dirty="0" smtClean="0">
                <a:solidFill>
                  <a:srgbClr val="C00000"/>
                </a:solidFill>
              </a:rPr>
              <a:t>ounseling </a:t>
            </a:r>
            <a:r>
              <a:rPr lang="en-US" dirty="0" smtClean="0">
                <a:solidFill>
                  <a:srgbClr val="C00000"/>
                </a:solidFill>
              </a:rPr>
              <a:t>A</a:t>
            </a:r>
            <a:r>
              <a:rPr lang="tr-TR" dirty="0" smtClean="0">
                <a:solidFill>
                  <a:srgbClr val="C00000"/>
                </a:solidFill>
              </a:rPr>
              <a:t>ssociation -ASCA</a:t>
            </a:r>
            <a:endParaRPr lang="en-US" dirty="0">
              <a:solidFill>
                <a:srgbClr val="C00000"/>
              </a:solidFill>
            </a:endParaRPr>
          </a:p>
        </p:txBody>
      </p:sp>
      <p:sp>
        <p:nvSpPr>
          <p:cNvPr id="3" name="Content Placeholder 2"/>
          <p:cNvSpPr>
            <a:spLocks noGrp="1"/>
          </p:cNvSpPr>
          <p:nvPr>
            <p:ph sz="quarter" idx="1"/>
          </p:nvPr>
        </p:nvSpPr>
        <p:spPr>
          <a:xfrm>
            <a:off x="304800" y="1447800"/>
            <a:ext cx="8382000" cy="4678363"/>
          </a:xfrm>
        </p:spPr>
        <p:txBody>
          <a:bodyPr>
            <a:normAutofit fontScale="55000" lnSpcReduction="20000"/>
          </a:bodyPr>
          <a:lstStyle/>
          <a:p>
            <a:endParaRPr lang="en-US" dirty="0"/>
          </a:p>
          <a:p>
            <a:pPr marL="0" indent="0">
              <a:buNone/>
            </a:pPr>
            <a:r>
              <a:rPr lang="en-US" sz="5900" dirty="0" smtClean="0">
                <a:solidFill>
                  <a:srgbClr val="002060"/>
                </a:solidFill>
              </a:rPr>
              <a:t>Professional </a:t>
            </a:r>
            <a:r>
              <a:rPr lang="en-US" sz="5900" dirty="0">
                <a:solidFill>
                  <a:srgbClr val="002060"/>
                </a:solidFill>
              </a:rPr>
              <a:t>school counselors are </a:t>
            </a:r>
            <a:r>
              <a:rPr lang="en-US" sz="5900" dirty="0">
                <a:solidFill>
                  <a:srgbClr val="C00000"/>
                </a:solidFill>
              </a:rPr>
              <a:t>certified/licensed educators with a minimum of a master’s degree </a:t>
            </a:r>
            <a:r>
              <a:rPr lang="en-US" sz="5900" dirty="0">
                <a:solidFill>
                  <a:srgbClr val="002060"/>
                </a:solidFill>
              </a:rPr>
              <a:t>in school counseling, making them uniquely qualified to address all students’ </a:t>
            </a:r>
            <a:r>
              <a:rPr lang="en-US" sz="5900" dirty="0">
                <a:solidFill>
                  <a:srgbClr val="C00000"/>
                </a:solidFill>
              </a:rPr>
              <a:t>academic, career and personal/social </a:t>
            </a:r>
            <a:r>
              <a:rPr lang="en-US" sz="5900" dirty="0">
                <a:solidFill>
                  <a:srgbClr val="002060"/>
                </a:solidFill>
              </a:rPr>
              <a:t>development needs by designing, implementing, evaluating and enhancing a </a:t>
            </a:r>
            <a:r>
              <a:rPr lang="en-US" sz="5900" dirty="0">
                <a:solidFill>
                  <a:srgbClr val="C00000"/>
                </a:solidFill>
              </a:rPr>
              <a:t>comprehensive school counseling program</a:t>
            </a:r>
            <a:r>
              <a:rPr lang="en-US" sz="5900" dirty="0">
                <a:solidFill>
                  <a:srgbClr val="002060"/>
                </a:solidFill>
              </a:rPr>
              <a:t> that promotes and enhances student success. </a:t>
            </a: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5</a:t>
            </a:fld>
            <a:endParaRPr lang="en-US"/>
          </a:p>
        </p:txBody>
      </p:sp>
    </p:spTree>
    <p:extLst>
      <p:ext uri="{BB962C8B-B14F-4D97-AF65-F5344CB8AC3E}">
        <p14:creationId xmlns:p14="http://schemas.microsoft.com/office/powerpoint/2010/main" val="29517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Three  Developmental Domains</a:t>
            </a:r>
            <a:endParaRPr lang="en-US" dirty="0">
              <a:solidFill>
                <a:srgbClr val="C00000"/>
              </a:solidFill>
            </a:endParaRPr>
          </a:p>
        </p:txBody>
      </p:sp>
      <p:sp>
        <p:nvSpPr>
          <p:cNvPr id="3" name="Footer Placeholder 2"/>
          <p:cNvSpPr>
            <a:spLocks noGrp="1"/>
          </p:cNvSpPr>
          <p:nvPr>
            <p:ph type="ftr" sz="quarter" idx="11"/>
          </p:nvPr>
        </p:nvSpPr>
        <p:spPr/>
        <p:txBody>
          <a:bodyPr/>
          <a:lstStyle/>
          <a:p>
            <a:r>
              <a:rPr lang="en-US" smtClean="0"/>
              <a:t>Korkut Owen, 2015</a:t>
            </a:r>
            <a:endParaRPr lang="en-US"/>
          </a:p>
        </p:txBody>
      </p:sp>
      <p:sp>
        <p:nvSpPr>
          <p:cNvPr id="4" name="Slide Number Placeholder 3"/>
          <p:cNvSpPr>
            <a:spLocks noGrp="1"/>
          </p:cNvSpPr>
          <p:nvPr>
            <p:ph type="sldNum" sz="quarter" idx="12"/>
          </p:nvPr>
        </p:nvSpPr>
        <p:spPr/>
        <p:txBody>
          <a:bodyPr/>
          <a:lstStyle/>
          <a:p>
            <a:fld id="{B7EF0079-1AFB-4941-A7D8-C6770F766589}" type="slidenum">
              <a:rPr lang="en-US" smtClean="0"/>
              <a:t>6</a:t>
            </a:fld>
            <a:endParaRPr lang="en-US"/>
          </a:p>
        </p:txBody>
      </p:sp>
      <p:sp>
        <p:nvSpPr>
          <p:cNvPr id="5" name="Content Placeholder 4"/>
          <p:cNvSpPr>
            <a:spLocks noGrp="1"/>
          </p:cNvSpPr>
          <p:nvPr>
            <p:ph sz="quarter" idx="1"/>
          </p:nvPr>
        </p:nvSpPr>
        <p:spPr>
          <a:xfrm>
            <a:off x="76200" y="1295400"/>
            <a:ext cx="9067800" cy="5029200"/>
          </a:xfrm>
        </p:spPr>
        <p:txBody>
          <a:bodyPr>
            <a:normAutofit fontScale="85000" lnSpcReduction="20000"/>
          </a:bodyPr>
          <a:lstStyle/>
          <a:p>
            <a:pPr marL="274320" lvl="1">
              <a:buClr>
                <a:schemeClr val="accent1"/>
              </a:buClr>
              <a:buSzPct val="85000"/>
              <a:buFont typeface="Wingdings 2"/>
              <a:buChar char=""/>
            </a:pPr>
            <a:r>
              <a:rPr lang="en-US" altLang="en-US" sz="3600" dirty="0" smtClean="0">
                <a:solidFill>
                  <a:srgbClr val="002060"/>
                </a:solidFill>
                <a:cs typeface="Times New Roman" charset="0"/>
              </a:rPr>
              <a:t>Academic (educational) </a:t>
            </a:r>
          </a:p>
          <a:p>
            <a:pPr marL="274320" lvl="1">
              <a:buClr>
                <a:schemeClr val="accent1"/>
              </a:buClr>
              <a:buSzPct val="85000"/>
              <a:buFont typeface="Wingdings 2"/>
              <a:buChar char=""/>
            </a:pPr>
            <a:r>
              <a:rPr lang="en-US" altLang="en-US" sz="3600" dirty="0" smtClean="0">
                <a:solidFill>
                  <a:srgbClr val="002060"/>
                </a:solidFill>
                <a:cs typeface="Times New Roman" charset="0"/>
              </a:rPr>
              <a:t>Career </a:t>
            </a:r>
            <a:r>
              <a:rPr lang="en-US" altLang="en-US" sz="3600" dirty="0">
                <a:solidFill>
                  <a:srgbClr val="002060"/>
                </a:solidFill>
                <a:cs typeface="Times New Roman" charset="0"/>
              </a:rPr>
              <a:t>and </a:t>
            </a:r>
            <a:endParaRPr lang="en-US" altLang="en-US" sz="3600" dirty="0" smtClean="0">
              <a:solidFill>
                <a:srgbClr val="002060"/>
              </a:solidFill>
              <a:cs typeface="Times New Roman" charset="0"/>
            </a:endParaRPr>
          </a:p>
          <a:p>
            <a:pPr marL="274320" lvl="1">
              <a:buClr>
                <a:schemeClr val="accent1"/>
              </a:buClr>
              <a:buSzPct val="85000"/>
              <a:buFont typeface="Wingdings 2"/>
              <a:buChar char=""/>
            </a:pPr>
            <a:r>
              <a:rPr lang="en-US" altLang="en-US" sz="3600" dirty="0">
                <a:solidFill>
                  <a:srgbClr val="002060"/>
                </a:solidFill>
                <a:cs typeface="Times New Roman" charset="0"/>
              </a:rPr>
              <a:t>P</a:t>
            </a:r>
            <a:r>
              <a:rPr lang="en-US" altLang="en-US" sz="3600" dirty="0" smtClean="0">
                <a:solidFill>
                  <a:srgbClr val="002060"/>
                </a:solidFill>
                <a:cs typeface="Times New Roman" charset="0"/>
              </a:rPr>
              <a:t>ersonal</a:t>
            </a:r>
            <a:r>
              <a:rPr lang="en-US" altLang="en-US" sz="3600" dirty="0">
                <a:solidFill>
                  <a:srgbClr val="002060"/>
                </a:solidFill>
                <a:cs typeface="Times New Roman" charset="0"/>
              </a:rPr>
              <a:t>/ social development </a:t>
            </a:r>
            <a:endParaRPr lang="en-US" altLang="en-US" sz="3600" dirty="0" smtClean="0">
              <a:solidFill>
                <a:srgbClr val="002060"/>
              </a:solidFill>
              <a:cs typeface="Times New Roman" charset="0"/>
            </a:endParaRPr>
          </a:p>
          <a:p>
            <a:pPr marL="274320" lvl="1">
              <a:buClr>
                <a:schemeClr val="accent1"/>
              </a:buClr>
              <a:buSzPct val="85000"/>
              <a:buFont typeface="Wingdings 2"/>
              <a:buChar char=""/>
            </a:pPr>
            <a:endParaRPr lang="en-US" altLang="en-US" sz="3600" dirty="0" smtClean="0">
              <a:solidFill>
                <a:srgbClr val="002060"/>
              </a:solidFill>
              <a:cs typeface="Times New Roman" charset="0"/>
            </a:endParaRPr>
          </a:p>
          <a:p>
            <a:pPr marL="274320" lvl="1">
              <a:buClr>
                <a:schemeClr val="accent1"/>
              </a:buClr>
              <a:buSzPct val="85000"/>
              <a:buFont typeface="Wingdings 2"/>
              <a:buChar char=""/>
            </a:pPr>
            <a:r>
              <a:rPr lang="en-US" altLang="en-US" sz="3600" dirty="0" smtClean="0">
                <a:solidFill>
                  <a:srgbClr val="002060"/>
                </a:solidFill>
                <a:cs typeface="Times New Roman" charset="0"/>
              </a:rPr>
              <a:t>Recently  some states added </a:t>
            </a:r>
            <a:r>
              <a:rPr lang="en-US" sz="3600" dirty="0" smtClean="0">
                <a:solidFill>
                  <a:srgbClr val="002060"/>
                </a:solidFill>
              </a:rPr>
              <a:t>community involvement…..</a:t>
            </a:r>
            <a:endParaRPr lang="tr-TR" sz="3600" dirty="0" smtClean="0">
              <a:solidFill>
                <a:srgbClr val="002060"/>
              </a:solidFill>
            </a:endParaRPr>
          </a:p>
          <a:p>
            <a:pPr marL="274320" lvl="1">
              <a:buClr>
                <a:schemeClr val="accent1"/>
              </a:buClr>
              <a:buSzPct val="85000"/>
              <a:buFont typeface="Wingdings 2"/>
              <a:buChar char=""/>
            </a:pPr>
            <a:endParaRPr lang="tr-TR" sz="3600" dirty="0">
              <a:solidFill>
                <a:srgbClr val="002060"/>
              </a:solidFill>
            </a:endParaRPr>
          </a:p>
          <a:p>
            <a:pPr marL="274320" lvl="1">
              <a:buClr>
                <a:schemeClr val="accent1"/>
              </a:buClr>
              <a:buSzPct val="85000"/>
              <a:buFont typeface="Wingdings 2"/>
              <a:buChar char=""/>
            </a:pPr>
            <a:r>
              <a:rPr lang="en-US" sz="4200" dirty="0">
                <a:solidFill>
                  <a:srgbClr val="002060"/>
                </a:solidFill>
              </a:rPr>
              <a:t>Each domain identifies </a:t>
            </a:r>
            <a:r>
              <a:rPr lang="en-US" sz="4200" u="sng" dirty="0">
                <a:solidFill>
                  <a:srgbClr val="002060"/>
                </a:solidFill>
              </a:rPr>
              <a:t>skills</a:t>
            </a:r>
            <a:r>
              <a:rPr lang="en-US" sz="4200" dirty="0">
                <a:solidFill>
                  <a:srgbClr val="002060"/>
                </a:solidFill>
              </a:rPr>
              <a:t>, </a:t>
            </a:r>
            <a:r>
              <a:rPr lang="en-US" sz="4200" u="sng" dirty="0">
                <a:solidFill>
                  <a:srgbClr val="002060"/>
                </a:solidFill>
              </a:rPr>
              <a:t>knowledge</a:t>
            </a:r>
            <a:r>
              <a:rPr lang="en-US" sz="4200" dirty="0">
                <a:solidFill>
                  <a:srgbClr val="002060"/>
                </a:solidFill>
              </a:rPr>
              <a:t>, and </a:t>
            </a:r>
            <a:r>
              <a:rPr lang="en-US" sz="4200" u="sng" dirty="0">
                <a:solidFill>
                  <a:srgbClr val="002060"/>
                </a:solidFill>
              </a:rPr>
              <a:t>attitudes</a:t>
            </a:r>
            <a:r>
              <a:rPr lang="en-US" sz="4200" dirty="0">
                <a:solidFill>
                  <a:srgbClr val="002060"/>
                </a:solidFill>
              </a:rPr>
              <a:t> essential for student learning</a:t>
            </a:r>
          </a:p>
          <a:p>
            <a:pPr marL="274320" lvl="1">
              <a:buClr>
                <a:schemeClr val="accent1"/>
              </a:buClr>
              <a:buSzPct val="85000"/>
              <a:buFont typeface="Wingdings 2"/>
              <a:buChar char=""/>
            </a:pPr>
            <a:endParaRPr lang="en-US" sz="3600" dirty="0">
              <a:solidFill>
                <a:srgbClr val="002060"/>
              </a:solidFill>
            </a:endParaRPr>
          </a:p>
          <a:p>
            <a:endParaRPr lang="en-US" dirty="0"/>
          </a:p>
        </p:txBody>
      </p:sp>
    </p:spTree>
    <p:extLst>
      <p:ext uri="{BB962C8B-B14F-4D97-AF65-F5344CB8AC3E}">
        <p14:creationId xmlns:p14="http://schemas.microsoft.com/office/powerpoint/2010/main" val="417230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dirty="0">
                <a:solidFill>
                  <a:srgbClr val="C00000"/>
                </a:solidFill>
              </a:rPr>
              <a:t>Learning to Learn - Academic</a:t>
            </a:r>
            <a:endParaRPr lang="en-US" sz="4000" dirty="0">
              <a:solidFill>
                <a:srgbClr val="C00000"/>
              </a:solidFill>
            </a:endParaRPr>
          </a:p>
        </p:txBody>
      </p:sp>
      <p:sp>
        <p:nvSpPr>
          <p:cNvPr id="3" name="Content Placeholder 2"/>
          <p:cNvSpPr>
            <a:spLocks noGrp="1"/>
          </p:cNvSpPr>
          <p:nvPr>
            <p:ph sz="quarter" idx="1"/>
          </p:nvPr>
        </p:nvSpPr>
        <p:spPr/>
        <p:txBody>
          <a:bodyPr>
            <a:normAutofit/>
          </a:bodyPr>
          <a:lstStyle/>
          <a:p>
            <a:endParaRPr lang="tr-TR" sz="4000" dirty="0" smtClean="0">
              <a:solidFill>
                <a:srgbClr val="002060"/>
              </a:solidFill>
            </a:endParaRPr>
          </a:p>
          <a:p>
            <a:r>
              <a:rPr lang="en-US" sz="4000" dirty="0" smtClean="0">
                <a:solidFill>
                  <a:srgbClr val="002060"/>
                </a:solidFill>
              </a:rPr>
              <a:t>Participate </a:t>
            </a:r>
            <a:r>
              <a:rPr lang="en-US" sz="4000" dirty="0">
                <a:solidFill>
                  <a:srgbClr val="002060"/>
                </a:solidFill>
              </a:rPr>
              <a:t>fully in the formal school curriculum, achieve high academic standards, and be lifelong learners</a:t>
            </a:r>
          </a:p>
          <a:p>
            <a:pPr marL="0" indent="0">
              <a:buNone/>
            </a:pPr>
            <a:endParaRPr lang="en-US" sz="4000" dirty="0">
              <a:solidFill>
                <a:srgbClr val="002060"/>
              </a:solidFill>
            </a:endParaRPr>
          </a:p>
        </p:txBody>
      </p:sp>
      <p:sp>
        <p:nvSpPr>
          <p:cNvPr id="4" name="Footer Placeholder 3"/>
          <p:cNvSpPr>
            <a:spLocks noGrp="1"/>
          </p:cNvSpPr>
          <p:nvPr>
            <p:ph type="ftr" sz="quarter" idx="11"/>
          </p:nvPr>
        </p:nvSpPr>
        <p:spPr/>
        <p:txBody>
          <a:bodyPr/>
          <a:lstStyle/>
          <a:p>
            <a:r>
              <a:rPr lang="en-US" smtClean="0"/>
              <a:t>Korkut Owen, 2015</a:t>
            </a:r>
            <a:endParaRPr lang="en-US"/>
          </a:p>
        </p:txBody>
      </p:sp>
      <p:sp>
        <p:nvSpPr>
          <p:cNvPr id="5" name="Slide Number Placeholder 4"/>
          <p:cNvSpPr>
            <a:spLocks noGrp="1"/>
          </p:cNvSpPr>
          <p:nvPr>
            <p:ph type="sldNum" sz="quarter" idx="12"/>
          </p:nvPr>
        </p:nvSpPr>
        <p:spPr/>
        <p:txBody>
          <a:bodyPr/>
          <a:lstStyle/>
          <a:p>
            <a:fld id="{F7953BA6-FA43-42B6-B530-46C6C50A080D}" type="slidenum">
              <a:rPr lang="en-US" smtClean="0"/>
              <a:t>7</a:t>
            </a:fld>
            <a:endParaRPr lang="en-US"/>
          </a:p>
        </p:txBody>
      </p:sp>
    </p:spTree>
    <p:extLst>
      <p:ext uri="{BB962C8B-B14F-4D97-AF65-F5344CB8AC3E}">
        <p14:creationId xmlns:p14="http://schemas.microsoft.com/office/powerpoint/2010/main" val="337046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Learning to Work- </a:t>
            </a:r>
            <a:r>
              <a:rPr lang="en-US" sz="3600" dirty="0" smtClean="0">
                <a:solidFill>
                  <a:srgbClr val="C00000"/>
                </a:solidFill>
              </a:rPr>
              <a:t>Career</a:t>
            </a:r>
            <a:endParaRPr lang="en-US" dirty="0">
              <a:solidFill>
                <a:srgbClr val="C00000"/>
              </a:solidFill>
            </a:endParaRPr>
          </a:p>
        </p:txBody>
      </p:sp>
      <p:sp>
        <p:nvSpPr>
          <p:cNvPr id="3" name="Footer Placeholder 2"/>
          <p:cNvSpPr>
            <a:spLocks noGrp="1"/>
          </p:cNvSpPr>
          <p:nvPr>
            <p:ph type="ftr" sz="quarter" idx="11"/>
          </p:nvPr>
        </p:nvSpPr>
        <p:spPr/>
        <p:txBody>
          <a:bodyPr/>
          <a:lstStyle/>
          <a:p>
            <a:r>
              <a:rPr lang="en-US" smtClean="0"/>
              <a:t>Korkut Owen, 2015</a:t>
            </a:r>
            <a:endParaRPr lang="en-US"/>
          </a:p>
        </p:txBody>
      </p:sp>
      <p:sp>
        <p:nvSpPr>
          <p:cNvPr id="4" name="Slide Number Placeholder 3"/>
          <p:cNvSpPr>
            <a:spLocks noGrp="1"/>
          </p:cNvSpPr>
          <p:nvPr>
            <p:ph type="sldNum" sz="quarter" idx="12"/>
          </p:nvPr>
        </p:nvSpPr>
        <p:spPr/>
        <p:txBody>
          <a:bodyPr/>
          <a:lstStyle/>
          <a:p>
            <a:fld id="{F7953BA6-FA43-42B6-B530-46C6C50A080D}" type="slidenum">
              <a:rPr lang="en-US" smtClean="0"/>
              <a:t>8</a:t>
            </a:fld>
            <a:endParaRPr lang="en-US"/>
          </a:p>
        </p:txBody>
      </p:sp>
      <p:sp>
        <p:nvSpPr>
          <p:cNvPr id="5" name="Content Placeholder 4"/>
          <p:cNvSpPr>
            <a:spLocks noGrp="1"/>
          </p:cNvSpPr>
          <p:nvPr>
            <p:ph sz="quarter" idx="1"/>
          </p:nvPr>
        </p:nvSpPr>
        <p:spPr/>
        <p:txBody>
          <a:bodyPr/>
          <a:lstStyle/>
          <a:p>
            <a:endParaRPr lang="tr-TR" sz="4000" dirty="0" smtClean="0">
              <a:solidFill>
                <a:srgbClr val="002060"/>
              </a:solidFill>
            </a:endParaRPr>
          </a:p>
          <a:p>
            <a:r>
              <a:rPr lang="en-US" sz="4000" dirty="0" smtClean="0">
                <a:solidFill>
                  <a:srgbClr val="002060"/>
                </a:solidFill>
              </a:rPr>
              <a:t>Plan </a:t>
            </a:r>
            <a:r>
              <a:rPr lang="en-US" sz="4000" dirty="0">
                <a:solidFill>
                  <a:srgbClr val="002060"/>
                </a:solidFill>
              </a:rPr>
              <a:t>education and career paths, manage careers and work life through personal transitions and economic change</a:t>
            </a:r>
          </a:p>
          <a:p>
            <a:pPr marL="0" indent="0">
              <a:buNone/>
            </a:pPr>
            <a:endParaRPr lang="en-US" dirty="0"/>
          </a:p>
        </p:txBody>
      </p:sp>
    </p:spTree>
    <p:extLst>
      <p:ext uri="{BB962C8B-B14F-4D97-AF65-F5344CB8AC3E}">
        <p14:creationId xmlns:p14="http://schemas.microsoft.com/office/powerpoint/2010/main" val="102784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Learning to Live – </a:t>
            </a:r>
            <a:r>
              <a:rPr lang="en-US" sz="3600" dirty="0" smtClean="0">
                <a:solidFill>
                  <a:srgbClr val="C00000"/>
                </a:solidFill>
              </a:rPr>
              <a:t>Personal/Social</a:t>
            </a:r>
            <a:endParaRPr lang="en-US" dirty="0"/>
          </a:p>
        </p:txBody>
      </p:sp>
      <p:sp>
        <p:nvSpPr>
          <p:cNvPr id="3" name="Footer Placeholder 2"/>
          <p:cNvSpPr>
            <a:spLocks noGrp="1"/>
          </p:cNvSpPr>
          <p:nvPr>
            <p:ph type="ftr" sz="quarter" idx="11"/>
          </p:nvPr>
        </p:nvSpPr>
        <p:spPr/>
        <p:txBody>
          <a:bodyPr/>
          <a:lstStyle/>
          <a:p>
            <a:r>
              <a:rPr lang="en-US" smtClean="0"/>
              <a:t>Korkut Owen, 2015</a:t>
            </a:r>
            <a:endParaRPr lang="en-US"/>
          </a:p>
        </p:txBody>
      </p:sp>
      <p:sp>
        <p:nvSpPr>
          <p:cNvPr id="4" name="Slide Number Placeholder 3"/>
          <p:cNvSpPr>
            <a:spLocks noGrp="1"/>
          </p:cNvSpPr>
          <p:nvPr>
            <p:ph type="sldNum" sz="quarter" idx="12"/>
          </p:nvPr>
        </p:nvSpPr>
        <p:spPr/>
        <p:txBody>
          <a:bodyPr/>
          <a:lstStyle/>
          <a:p>
            <a:fld id="{F7953BA6-FA43-42B6-B530-46C6C50A080D}" type="slidenum">
              <a:rPr lang="en-US" smtClean="0"/>
              <a:t>9</a:t>
            </a:fld>
            <a:endParaRPr lang="en-US"/>
          </a:p>
        </p:txBody>
      </p:sp>
      <p:sp>
        <p:nvSpPr>
          <p:cNvPr id="5" name="Content Placeholder 4"/>
          <p:cNvSpPr>
            <a:spLocks noGrp="1"/>
          </p:cNvSpPr>
          <p:nvPr>
            <p:ph sz="quarter" idx="1"/>
          </p:nvPr>
        </p:nvSpPr>
        <p:spPr/>
        <p:txBody>
          <a:bodyPr/>
          <a:lstStyle/>
          <a:p>
            <a:r>
              <a:rPr lang="en-US" sz="4400" dirty="0">
                <a:solidFill>
                  <a:srgbClr val="002060"/>
                </a:solidFill>
              </a:rPr>
              <a:t>Survive and prosper in an increasingly complex world</a:t>
            </a:r>
          </a:p>
          <a:p>
            <a:pPr marL="0" indent="0">
              <a:buNone/>
            </a:pPr>
            <a:endParaRPr lang="en-US" dirty="0"/>
          </a:p>
        </p:txBody>
      </p:sp>
    </p:spTree>
    <p:extLst>
      <p:ext uri="{BB962C8B-B14F-4D97-AF65-F5344CB8AC3E}">
        <p14:creationId xmlns:p14="http://schemas.microsoft.com/office/powerpoint/2010/main" val="32207418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569</TotalTime>
  <Words>1676</Words>
  <Application>Microsoft Office PowerPoint</Application>
  <PresentationFormat>On-screen Show (4:3)</PresentationFormat>
  <Paragraphs>197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Introduction</vt:lpstr>
      <vt:lpstr>What is counseling?   American Counseling Association- ACA</vt:lpstr>
      <vt:lpstr>What is counseling?  Turkish Psychological Counseling and Guidance Association -TPCGA</vt:lpstr>
      <vt:lpstr>What is counseling?   Ministery of National Education.MONE</vt:lpstr>
      <vt:lpstr>Who is school counselor?  American School Counseling Association -ASCA</vt:lpstr>
      <vt:lpstr>Three  Developmental Domains</vt:lpstr>
      <vt:lpstr>Learning to Learn - Academic</vt:lpstr>
      <vt:lpstr>Learning to Work- Career</vt:lpstr>
      <vt:lpstr>Learning to Live – Personal/Social</vt:lpstr>
      <vt:lpstr>Learning to Contribute– Community Involvement</vt:lpstr>
      <vt:lpstr>Who is school counselor (guidance teacher) ? MONE</vt:lpstr>
      <vt:lpstr>What school counselors  (guidance teacher) do? MONE</vt:lpstr>
      <vt:lpstr>New Question!</vt:lpstr>
      <vt:lpstr>By the way…</vt:lpstr>
      <vt:lpstr>The Professional School Counselor’s Role  (ASCA)</vt:lpstr>
      <vt:lpstr>The Professional School Counselor’s Role   (MONE)</vt:lpstr>
      <vt:lpstr>ASCA and MONE</vt:lpstr>
      <vt:lpstr>FOUNDATION</vt:lpstr>
      <vt:lpstr>The Role of the Professional School Counselor</vt:lpstr>
      <vt:lpstr>MANAGEMENT </vt:lpstr>
      <vt:lpstr>Assessments and tools include -1:</vt:lpstr>
      <vt:lpstr>Assessments and tools include-2:</vt:lpstr>
      <vt:lpstr>DELIVERY Direct Services with Students  </vt:lpstr>
      <vt:lpstr>DELIVERY  Indirect Services for Students </vt:lpstr>
      <vt:lpstr>ACCOUNTABILITY </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120</dc:creator>
  <cp:lastModifiedBy>120</cp:lastModifiedBy>
  <cp:revision>15</cp:revision>
  <dcterms:created xsi:type="dcterms:W3CDTF">2015-02-13T10:43:29Z</dcterms:created>
  <dcterms:modified xsi:type="dcterms:W3CDTF">2015-02-25T15:45:18Z</dcterms:modified>
</cp:coreProperties>
</file>