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70"/>
  </p:notesMasterIdLst>
  <p:sldIdLst>
    <p:sldId id="256" r:id="rId2"/>
    <p:sldId id="311" r:id="rId3"/>
    <p:sldId id="271" r:id="rId4"/>
    <p:sldId id="305" r:id="rId5"/>
    <p:sldId id="333" r:id="rId6"/>
    <p:sldId id="336" r:id="rId7"/>
    <p:sldId id="335" r:id="rId8"/>
    <p:sldId id="345" r:id="rId9"/>
    <p:sldId id="257" r:id="rId10"/>
    <p:sldId id="347" r:id="rId11"/>
    <p:sldId id="348" r:id="rId12"/>
    <p:sldId id="287" r:id="rId13"/>
    <p:sldId id="387" r:id="rId14"/>
    <p:sldId id="388" r:id="rId15"/>
    <p:sldId id="288" r:id="rId16"/>
    <p:sldId id="389" r:id="rId17"/>
    <p:sldId id="312" r:id="rId18"/>
    <p:sldId id="310" r:id="rId19"/>
    <p:sldId id="313" r:id="rId20"/>
    <p:sldId id="318" r:id="rId21"/>
    <p:sldId id="317" r:id="rId22"/>
    <p:sldId id="316" r:id="rId23"/>
    <p:sldId id="260" r:id="rId24"/>
    <p:sldId id="261" r:id="rId25"/>
    <p:sldId id="262" r:id="rId26"/>
    <p:sldId id="300" r:id="rId27"/>
    <p:sldId id="289" r:id="rId28"/>
    <p:sldId id="263" r:id="rId29"/>
    <p:sldId id="320" r:id="rId30"/>
    <p:sldId id="375" r:id="rId31"/>
    <p:sldId id="374" r:id="rId32"/>
    <p:sldId id="264" r:id="rId33"/>
    <p:sldId id="340" r:id="rId34"/>
    <p:sldId id="342" r:id="rId35"/>
    <p:sldId id="344" r:id="rId36"/>
    <p:sldId id="321" r:id="rId37"/>
    <p:sldId id="378" r:id="rId38"/>
    <p:sldId id="379" r:id="rId39"/>
    <p:sldId id="376" r:id="rId40"/>
    <p:sldId id="307" r:id="rId41"/>
    <p:sldId id="372" r:id="rId42"/>
    <p:sldId id="268" r:id="rId43"/>
    <p:sldId id="370" r:id="rId44"/>
    <p:sldId id="373" r:id="rId45"/>
    <p:sldId id="368" r:id="rId46"/>
    <p:sldId id="369" r:id="rId47"/>
    <p:sldId id="269" r:id="rId48"/>
    <p:sldId id="358" r:id="rId49"/>
    <p:sldId id="326" r:id="rId50"/>
    <p:sldId id="327" r:id="rId51"/>
    <p:sldId id="274" r:id="rId52"/>
    <p:sldId id="361" r:id="rId53"/>
    <p:sldId id="362" r:id="rId54"/>
    <p:sldId id="364" r:id="rId55"/>
    <p:sldId id="365" r:id="rId56"/>
    <p:sldId id="329" r:id="rId57"/>
    <p:sldId id="331" r:id="rId58"/>
    <p:sldId id="337" r:id="rId59"/>
    <p:sldId id="349" r:id="rId60"/>
    <p:sldId id="302" r:id="rId61"/>
    <p:sldId id="303" r:id="rId62"/>
    <p:sldId id="390" r:id="rId63"/>
    <p:sldId id="381" r:id="rId64"/>
    <p:sldId id="382" r:id="rId65"/>
    <p:sldId id="383" r:id="rId66"/>
    <p:sldId id="384" r:id="rId67"/>
    <p:sldId id="385" r:id="rId68"/>
    <p:sldId id="38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57" autoAdjust="0"/>
  </p:normalViewPr>
  <p:slideViewPr>
    <p:cSldViewPr>
      <p:cViewPr>
        <p:scale>
          <a:sx n="50" d="100"/>
          <a:sy n="50" d="100"/>
        </p:scale>
        <p:origin x="-1267" y="-91"/>
      </p:cViewPr>
      <p:guideLst>
        <p:guide orient="horz" pos="2160"/>
        <p:guide pos="2880"/>
      </p:guideLst>
    </p:cSldViewPr>
  </p:slideViewPr>
  <p:outlineViewPr>
    <p:cViewPr>
      <p:scale>
        <a:sx n="33" d="100"/>
        <a:sy n="33" d="100"/>
      </p:scale>
      <p:origin x="0" y="75072"/>
    </p:cViewPr>
  </p:outlineViewPr>
  <p:notesTextViewPr>
    <p:cViewPr>
      <p:scale>
        <a:sx n="1" d="1"/>
        <a:sy n="1" d="1"/>
      </p:scale>
      <p:origin x="0" y="0"/>
    </p:cViewPr>
  </p:notesTextViewPr>
  <p:sorterViewPr>
    <p:cViewPr>
      <p:scale>
        <a:sx n="100" d="100"/>
        <a:sy n="100" d="100"/>
      </p:scale>
      <p:origin x="0" y="105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809BD-9B12-4799-A3ED-10033B9F3134}" type="datetimeFigureOut">
              <a:rPr lang="en-US" smtClean="0"/>
              <a:t>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34CEB-7606-4240-ACFA-0FEB30632C44}" type="slidenum">
              <a:rPr lang="en-US" smtClean="0"/>
              <a:t>‹#›</a:t>
            </a:fld>
            <a:endParaRPr lang="en-US"/>
          </a:p>
        </p:txBody>
      </p:sp>
    </p:spTree>
    <p:extLst>
      <p:ext uri="{BB962C8B-B14F-4D97-AF65-F5344CB8AC3E}">
        <p14:creationId xmlns:p14="http://schemas.microsoft.com/office/powerpoint/2010/main" val="7780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1</a:t>
            </a:fld>
            <a:endParaRPr lang="en-US"/>
          </a:p>
        </p:txBody>
      </p:sp>
    </p:spTree>
    <p:extLst>
      <p:ext uri="{BB962C8B-B14F-4D97-AF65-F5344CB8AC3E}">
        <p14:creationId xmlns:p14="http://schemas.microsoft.com/office/powerpoint/2010/main" val="179222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select competencies and indicators</a:t>
            </a:r>
            <a:r>
              <a:rPr lang="en-US" baseline="0" dirty="0" smtClean="0"/>
              <a:t> </a:t>
            </a:r>
            <a:r>
              <a:rPr lang="en-US" dirty="0" smtClean="0"/>
              <a:t> from NEFEC’s Comp School Counseling Plan. Samples = 1 academic, 1 career, 1 personal/social. Show how indicators relate to competencies (show Framework, p. 50). The competencies are the curriculum.</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26</a:t>
            </a:fld>
            <a:endParaRPr lang="en-US"/>
          </a:p>
        </p:txBody>
      </p:sp>
    </p:spTree>
    <p:extLst>
      <p:ext uri="{BB962C8B-B14F-4D97-AF65-F5344CB8AC3E}">
        <p14:creationId xmlns:p14="http://schemas.microsoft.com/office/powerpoint/2010/main" val="76407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goals define how</a:t>
            </a:r>
            <a:r>
              <a:rPr lang="en-US" baseline="0" dirty="0" smtClean="0"/>
              <a:t> the vision and mission will be accomplished and guide the development of curriculum, action plans.  Goal statement address specific outcomes.  </a:t>
            </a:r>
            <a:r>
              <a:rPr lang="en-US" dirty="0" smtClean="0"/>
              <a:t>This sample template is provided when you purchase the ASCA</a:t>
            </a:r>
            <a:r>
              <a:rPr lang="en-US" baseline="0" dirty="0" smtClean="0"/>
              <a:t> book.  Organizes/Focuses/systemizes goal setting. (show data file)</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27</a:t>
            </a:fld>
            <a:endParaRPr lang="en-US"/>
          </a:p>
        </p:txBody>
      </p:sp>
    </p:spTree>
    <p:extLst>
      <p:ext uri="{BB962C8B-B14F-4D97-AF65-F5344CB8AC3E}">
        <p14:creationId xmlns:p14="http://schemas.microsoft.com/office/powerpoint/2010/main" val="173897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and collected data from a student/faculty needs assessment a few</a:t>
            </a:r>
            <a:r>
              <a:rPr lang="en-US" baseline="0" dirty="0" smtClean="0"/>
              <a:t> years ago and developed and collected data from a faculty needs assessment in October.</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28</a:t>
            </a:fld>
            <a:endParaRPr lang="en-US"/>
          </a:p>
        </p:txBody>
      </p:sp>
    </p:spTree>
    <p:extLst>
      <p:ext uri="{BB962C8B-B14F-4D97-AF65-F5344CB8AC3E}">
        <p14:creationId xmlns:p14="http://schemas.microsoft.com/office/powerpoint/2010/main" val="217512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agreement includes:  goals, use of time, services, planning and results documents, prof. dev., prof.  collaboration, budget, hours/availability, role of support staff.                     Show school data profile. Pass</a:t>
            </a:r>
            <a:r>
              <a:rPr lang="en-US" baseline="0" dirty="0" smtClean="0"/>
              <a:t> around.</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29</a:t>
            </a:fld>
            <a:endParaRPr lang="en-US"/>
          </a:p>
        </p:txBody>
      </p:sp>
    </p:spTree>
    <p:extLst>
      <p:ext uri="{BB962C8B-B14F-4D97-AF65-F5344CB8AC3E}">
        <p14:creationId xmlns:p14="http://schemas.microsoft.com/office/powerpoint/2010/main" val="3664288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11 document</a:t>
            </a:r>
            <a:r>
              <a:rPr lang="en-US" sz="1200" baseline="0" dirty="0" smtClean="0"/>
              <a:t> P. 148 in</a:t>
            </a:r>
            <a:r>
              <a:rPr lang="en-US" sz="1200" dirty="0" smtClean="0"/>
              <a:t> the book)</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32</a:t>
            </a:fld>
            <a:endParaRPr lang="en-US"/>
          </a:p>
        </p:txBody>
      </p:sp>
    </p:spTree>
    <p:extLst>
      <p:ext uri="{BB962C8B-B14F-4D97-AF65-F5344CB8AC3E}">
        <p14:creationId xmlns:p14="http://schemas.microsoft.com/office/powerpoint/2010/main" val="61876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use this when I discuss</a:t>
            </a:r>
            <a:r>
              <a:rPr lang="en-US" baseline="0" dirty="0" smtClean="0"/>
              <a:t> annual plan with admin. Make it readily available.</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34</a:t>
            </a:fld>
            <a:endParaRPr lang="en-US"/>
          </a:p>
        </p:txBody>
      </p:sp>
    </p:spTree>
    <p:extLst>
      <p:ext uri="{BB962C8B-B14F-4D97-AF65-F5344CB8AC3E}">
        <p14:creationId xmlns:p14="http://schemas.microsoft.com/office/powerpoint/2010/main" val="34690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6D1A47-24E6-4E79-813B-DCFC178F686F}" type="slidenum">
              <a:rPr lang="en-US" altLang="en-US" smtClean="0">
                <a:latin typeface="Arial" charset="0"/>
              </a:rPr>
              <a:pPr/>
              <a:t>35</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RTI, MTSS</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47</a:t>
            </a:fld>
            <a:endParaRPr lang="en-US"/>
          </a:p>
        </p:txBody>
      </p:sp>
    </p:spTree>
    <p:extLst>
      <p:ext uri="{BB962C8B-B14F-4D97-AF65-F5344CB8AC3E}">
        <p14:creationId xmlns:p14="http://schemas.microsoft.com/office/powerpoint/2010/main" val="3262120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Saw data profile analysis when I discusses Management tools. Show the Data File I assembled</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51</a:t>
            </a:fld>
            <a:endParaRPr lang="en-US"/>
          </a:p>
        </p:txBody>
      </p:sp>
    </p:spTree>
    <p:extLst>
      <p:ext uri="{BB962C8B-B14F-4D97-AF65-F5344CB8AC3E}">
        <p14:creationId xmlns:p14="http://schemas.microsoft.com/office/powerpoint/2010/main" val="3187368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your result</a:t>
            </a:r>
            <a:r>
              <a:rPr lang="en-US" baseline="0" dirty="0" smtClean="0"/>
              <a:t> reports!  Websites, handouts, reports to admin and school board, presentation to faculty, add to district data materials (annual report)</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54</a:t>
            </a:fld>
            <a:endParaRPr lang="en-US"/>
          </a:p>
        </p:txBody>
      </p:sp>
    </p:spTree>
    <p:extLst>
      <p:ext uri="{BB962C8B-B14F-4D97-AF65-F5344CB8AC3E}">
        <p14:creationId xmlns:p14="http://schemas.microsoft.com/office/powerpoint/2010/main" val="284870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explained in detail in this</a:t>
            </a:r>
            <a:r>
              <a:rPr lang="en-US" baseline="0" dirty="0" smtClean="0"/>
              <a:t> book.  Presentation based mostly on this book. The Purpose:  1.  to help move school counseling from responsive services for some to a program for every student, 2.  Provides uniformity to standardize counseling programs throughout the country, 3.  To reestablish s counseling as a crucial </a:t>
            </a:r>
            <a:r>
              <a:rPr lang="en-US" baseline="0" dirty="0" err="1" smtClean="0"/>
              <a:t>ed</a:t>
            </a:r>
            <a:r>
              <a:rPr lang="en-US" baseline="0" dirty="0" smtClean="0"/>
              <a:t> function that is integral to </a:t>
            </a:r>
            <a:r>
              <a:rPr lang="en-US" baseline="0" dirty="0" err="1" smtClean="0"/>
              <a:t>aca</a:t>
            </a:r>
            <a:r>
              <a:rPr lang="en-US" baseline="0" dirty="0" smtClean="0"/>
              <a:t> achievement and student success.</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3</a:t>
            </a:fld>
            <a:endParaRPr lang="en-US"/>
          </a:p>
        </p:txBody>
      </p:sp>
    </p:spTree>
    <p:extLst>
      <p:ext uri="{BB962C8B-B14F-4D97-AF65-F5344CB8AC3E}">
        <p14:creationId xmlns:p14="http://schemas.microsoft.com/office/powerpoint/2010/main" val="2824952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your result</a:t>
            </a:r>
            <a:r>
              <a:rPr lang="en-US" baseline="0" dirty="0" smtClean="0"/>
              <a:t> reports!  Websites, handouts, reports to admin and school board, presentation to faculty, add to district data materials (annual report)</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55</a:t>
            </a:fld>
            <a:endParaRPr lang="en-US"/>
          </a:p>
        </p:txBody>
      </p:sp>
    </p:spTree>
    <p:extLst>
      <p:ext uri="{BB962C8B-B14F-4D97-AF65-F5344CB8AC3E}">
        <p14:creationId xmlns:p14="http://schemas.microsoft.com/office/powerpoint/2010/main" val="284870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1B53EEB-4C57-4367-8B73-D87B92E023FE}" type="slidenum">
              <a:rPr lang="en-US" altLang="en-US" smtClean="0">
                <a:latin typeface="Arial" charset="0"/>
              </a:rPr>
              <a:pPr/>
              <a:t>58</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CAA87FB9-9468-4E4A-A007-9F60B612883D}" type="slidenum">
              <a:rPr lang="en-US" altLang="en-US" smtClean="0"/>
              <a:pPr eaLnBrk="1" hangingPunct="1">
                <a:spcBef>
                  <a:spcPct val="0"/>
                </a:spcBef>
              </a:pPr>
              <a:t>59</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mtClean="0"/>
              <a:t>READ SLIDE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2A8CCD4D-9066-4431-8943-FBAD3C6D06A6}" type="slidenum">
              <a:rPr lang="en-US" altLang="en-US" smtClean="0"/>
              <a:pPr eaLnBrk="1" hangingPunct="1">
                <a:spcBef>
                  <a:spcPct val="0"/>
                </a:spcBef>
              </a:pPr>
              <a:t>10</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533400" y="4308111"/>
            <a:ext cx="5791200" cy="4155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en-US" altLang="en-US" sz="1100" smtClean="0"/>
              <a:t>This means moving from a culture of entitlement to a culture of performance, as mentioned earlier. </a:t>
            </a:r>
          </a:p>
          <a:p>
            <a:pPr algn="just" eaLnBrk="1" hangingPunct="1">
              <a:spcBef>
                <a:spcPct val="0"/>
              </a:spcBef>
            </a:pPr>
            <a:endParaRPr lang="en-US" altLang="en-US" sz="1100" smtClean="0"/>
          </a:p>
          <a:p>
            <a:pPr algn="just" eaLnBrk="1" hangingPunct="1">
              <a:spcBef>
                <a:spcPct val="0"/>
              </a:spcBef>
            </a:pPr>
            <a:r>
              <a:rPr lang="en-US" altLang="en-US" sz="1100" smtClean="0"/>
              <a:t>The National School Boards Association published an article that addressed the need for education to move from a entitlement culture to a performance culture.</a:t>
            </a:r>
          </a:p>
          <a:p>
            <a:pPr algn="just" eaLnBrk="1" hangingPunct="1">
              <a:spcBef>
                <a:spcPct val="0"/>
              </a:spcBef>
            </a:pPr>
            <a:r>
              <a:rPr lang="en-US" altLang="en-US" sz="1100" smtClean="0"/>
              <a:t> </a:t>
            </a:r>
          </a:p>
          <a:p>
            <a:pPr algn="just" eaLnBrk="1" hangingPunct="1">
              <a:spcBef>
                <a:spcPct val="0"/>
              </a:spcBef>
            </a:pPr>
            <a:r>
              <a:rPr lang="en-US" altLang="en-US" sz="1100" smtClean="0"/>
              <a:t>We have taken this article and instead of reading through the administrators mind, or the school board members lens, or the teachers lens (which many have done) we have revised it to read through the school counselor and the school counseling programs’ lens. </a:t>
            </a:r>
          </a:p>
          <a:p>
            <a:pPr algn="just" eaLnBrk="1" hangingPunct="1">
              <a:spcBef>
                <a:spcPct val="0"/>
              </a:spcBef>
            </a:pPr>
            <a:endParaRPr lang="en-US" altLang="en-US" sz="1100" smtClean="0"/>
          </a:p>
          <a:p>
            <a:pPr algn="just" eaLnBrk="1" hangingPunct="1">
              <a:spcBef>
                <a:spcPct val="0"/>
              </a:spcBef>
            </a:pPr>
            <a:r>
              <a:rPr lang="en-US" altLang="en-US" sz="1100" smtClean="0"/>
              <a:t>For school counseling programs, this means moving from programs that focus on the number of activities we perform to focusing on the outcomes and results of these activities.</a:t>
            </a:r>
          </a:p>
          <a:p>
            <a:pPr algn="just" eaLnBrk="1" hangingPunct="1">
              <a:spcBef>
                <a:spcPct val="0"/>
              </a:spcBef>
            </a:pPr>
            <a:endParaRPr lang="en-US" altLang="en-US" sz="1100" smtClean="0"/>
          </a:p>
          <a:p>
            <a:pPr algn="just" eaLnBrk="1" hangingPunct="1">
              <a:spcBef>
                <a:spcPct val="0"/>
              </a:spcBef>
            </a:pPr>
            <a:r>
              <a:rPr lang="en-US" altLang="en-US" sz="1100" smtClean="0"/>
              <a:t>OK, so you held 10 guidance lessons this week, eight groups and saw 15 individual students…</a:t>
            </a:r>
          </a:p>
          <a:p>
            <a:pPr algn="just" eaLnBrk="1" hangingPunct="1">
              <a:spcBef>
                <a:spcPct val="0"/>
              </a:spcBef>
            </a:pPr>
            <a:r>
              <a:rPr lang="en-US" altLang="en-US" sz="1100" smtClean="0"/>
              <a:t>SO WHAT??</a:t>
            </a:r>
          </a:p>
          <a:p>
            <a:pPr algn="just" eaLnBrk="1" hangingPunct="1">
              <a:spcBef>
                <a:spcPct val="0"/>
              </a:spcBef>
            </a:pPr>
            <a:endParaRPr lang="en-US" altLang="en-US" sz="1100" smtClean="0"/>
          </a:p>
          <a:p>
            <a:pPr algn="just" eaLnBrk="1" hangingPunct="1">
              <a:spcBef>
                <a:spcPct val="0"/>
              </a:spcBef>
            </a:pPr>
            <a:r>
              <a:rPr lang="en-US" altLang="en-US" sz="1100" smtClean="0"/>
              <a:t>Programs that focus on performance indicate the results of these activities. </a:t>
            </a:r>
          </a:p>
          <a:p>
            <a:pPr algn="just" eaLnBrk="1" hangingPunct="1">
              <a:spcBef>
                <a:spcPct val="0"/>
              </a:spcBef>
            </a:pPr>
            <a:endParaRPr lang="en-US" altLang="en-US" sz="1100" smtClean="0"/>
          </a:p>
          <a:p>
            <a:pPr algn="just" eaLnBrk="1" hangingPunct="1">
              <a:spcBef>
                <a:spcPct val="0"/>
              </a:spcBef>
            </a:pPr>
            <a:r>
              <a:rPr lang="en-US" altLang="en-US" sz="1100" smtClean="0"/>
              <a:t>Collecting process data is important  so that programs can see what they are doing and for whom, but the outcomes of these programs are what stakeholders want to see; its what funding is based on. </a:t>
            </a:r>
          </a:p>
          <a:p>
            <a:pPr algn="just" eaLnBrk="1" hangingPunct="1">
              <a:spcBef>
                <a:spcPct val="0"/>
              </a:spcBef>
            </a:pPr>
            <a:endParaRPr lang="en-US" altLang="en-US" sz="1100" smtClean="0"/>
          </a:p>
          <a:p>
            <a:pPr algn="just" eaLnBrk="1" hangingPunct="1">
              <a:spcBef>
                <a:spcPct val="0"/>
              </a:spcBef>
            </a:pPr>
            <a:r>
              <a:rPr lang="en-US" altLang="en-US" sz="1100" smtClean="0"/>
              <a:t>Performance cultures focus on adapting and changing as the demographics change, as student needs change, instead of doing what we have always done.</a:t>
            </a:r>
          </a:p>
          <a:p>
            <a:pPr algn="just" eaLnBrk="1" hangingPunct="1">
              <a:spcBef>
                <a:spcPct val="0"/>
              </a:spcBef>
            </a:pPr>
            <a:endParaRPr lang="en-US" altLang="en-US" sz="1100" smtClean="0"/>
          </a:p>
          <a:p>
            <a:pPr algn="just" eaLnBrk="1" hangingPunct="1">
              <a:spcBef>
                <a:spcPct val="0"/>
              </a:spcBef>
            </a:pPr>
            <a:endParaRPr lang="en-US" altLang="en-US" sz="1100" smtClean="0"/>
          </a:p>
          <a:p>
            <a:pPr algn="just" eaLnBrk="1" hangingPunct="1">
              <a:spcBef>
                <a:spcPct val="0"/>
              </a:spcBef>
            </a:pPr>
            <a:endParaRPr lang="en-US" altLang="en-US"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CB375576-7B03-4D86-86B2-EEC6104CB078}" type="slidenum">
              <a:rPr lang="en-US" altLang="en-US" smtClean="0"/>
              <a:pPr eaLnBrk="1" hangingPunct="1">
                <a:spcBef>
                  <a:spcPct val="0"/>
                </a:spcBef>
              </a:pPr>
              <a:t>11</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en-US" altLang="en-US" sz="1100" smtClean="0"/>
              <a:t>We know that school counselors work very hard, and are very well intentioned, but intentions are not accomplishments.</a:t>
            </a:r>
          </a:p>
          <a:p>
            <a:pPr algn="just" eaLnBrk="1" hangingPunct="1">
              <a:spcBef>
                <a:spcPct val="0"/>
              </a:spcBef>
            </a:pPr>
            <a:endParaRPr lang="en-US" altLang="en-US" sz="1100" smtClean="0"/>
          </a:p>
          <a:p>
            <a:pPr algn="just" eaLnBrk="1" hangingPunct="1">
              <a:spcBef>
                <a:spcPct val="0"/>
              </a:spcBef>
            </a:pPr>
            <a:r>
              <a:rPr lang="en-US" altLang="en-US" sz="1100" smtClean="0"/>
              <a:t>I’d like to share an example.  Recently, an ASCA Board member was interviewing a candidate for a school counseling position.  One of the questions in the interview was “How will you know if your school counseling program is working?  How will you measure results?”  The candidates answer was (after a long pause) “Well, I guess, that if I feel good a the end of the day…..Then that’s results.” </a:t>
            </a:r>
          </a:p>
          <a:p>
            <a:pPr algn="just" eaLnBrk="1" hangingPunct="1">
              <a:spcBef>
                <a:spcPct val="0"/>
              </a:spcBef>
            </a:pPr>
            <a:endParaRPr lang="en-US" altLang="en-US" sz="1100" smtClean="0"/>
          </a:p>
          <a:p>
            <a:pPr algn="just" eaLnBrk="1" hangingPunct="1">
              <a:spcBef>
                <a:spcPct val="0"/>
              </a:spcBef>
            </a:pPr>
            <a:r>
              <a:rPr lang="en-US" altLang="en-US" sz="1100" smtClean="0"/>
              <a:t>Certainly we know there are times when we are faced with crisis on our worst day (students death) but that is also our best day because we “feel good” that we were able to assist in time of crisis.  Our skill was necessary and utilized.  Certainly, these are sad but professionally fulfilling moments.</a:t>
            </a:r>
          </a:p>
          <a:p>
            <a:pPr algn="just" eaLnBrk="1" hangingPunct="1">
              <a:spcBef>
                <a:spcPct val="0"/>
              </a:spcBef>
            </a:pPr>
            <a:endParaRPr lang="en-US" altLang="en-US" sz="1100" smtClean="0"/>
          </a:p>
          <a:p>
            <a:pPr algn="just" eaLnBrk="1" hangingPunct="1">
              <a:spcBef>
                <a:spcPct val="0"/>
              </a:spcBef>
            </a:pPr>
            <a:r>
              <a:rPr lang="en-US" altLang="en-US" sz="1100" smtClean="0"/>
              <a:t>But feeling “good” will not cut it with school boards.  They want to know the “so what?” of your program, the effects. </a:t>
            </a:r>
          </a:p>
          <a:p>
            <a:pPr algn="just" eaLnBrk="1" hangingPunct="1">
              <a:spcBef>
                <a:spcPct val="0"/>
              </a:spcBef>
            </a:pPr>
            <a:endParaRPr lang="en-US" altLang="en-US" sz="1100" smtClean="0"/>
          </a:p>
          <a:p>
            <a:pPr algn="just" eaLnBrk="1" hangingPunct="1">
              <a:spcBef>
                <a:spcPct val="0"/>
              </a:spcBef>
            </a:pPr>
            <a:r>
              <a:rPr lang="en-US" altLang="en-US" sz="1100" smtClean="0"/>
              <a:t>Effort may not equal success and when it does not, do we do the same thing again? Or change and revise our programs to improve? </a:t>
            </a:r>
          </a:p>
          <a:p>
            <a:pPr algn="just" eaLnBrk="1" hangingPunct="1">
              <a:spcBef>
                <a:spcPct val="0"/>
              </a:spcBef>
            </a:pPr>
            <a:endParaRPr lang="en-US" altLang="en-US" sz="1100" smtClean="0"/>
          </a:p>
          <a:p>
            <a:pPr algn="just" eaLnBrk="1" hangingPunct="1">
              <a:spcBef>
                <a:spcPct val="0"/>
              </a:spcBef>
            </a:pPr>
            <a:r>
              <a:rPr lang="en-US" altLang="en-US" sz="1100" smtClean="0"/>
              <a:t>School counselors in a performance culture share effectiveness, communicate their goals to others and know that the future of the programs depends on their ability to accomplish their goal of improving academic success or students.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share common language.  What’s the difference? Page</a:t>
            </a:r>
            <a:r>
              <a:rPr lang="en-US" baseline="0" dirty="0" smtClean="0"/>
              <a:t> 5 of Framework.</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12</a:t>
            </a:fld>
            <a:endParaRPr lang="en-US"/>
          </a:p>
        </p:txBody>
      </p:sp>
    </p:spTree>
    <p:extLst>
      <p:ext uri="{BB962C8B-B14F-4D97-AF65-F5344CB8AC3E}">
        <p14:creationId xmlns:p14="http://schemas.microsoft.com/office/powerpoint/2010/main" val="276811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leadership quotes on pages 1. ~</a:t>
            </a:r>
            <a:r>
              <a:rPr lang="en-US" baseline="0" dirty="0" smtClean="0"/>
              <a:t> advocacy places us at the forefront of school reform ~ </a:t>
            </a:r>
            <a:r>
              <a:rPr lang="en-US" baseline="0" dirty="0" err="1" smtClean="0"/>
              <a:t>Interprofessional</a:t>
            </a:r>
            <a:r>
              <a:rPr lang="en-US" baseline="0" dirty="0" smtClean="0"/>
              <a:t>, student, parent, family, Intra and Inter-organizational, community. Change may be needed to remove barriers, increase </a:t>
            </a:r>
            <a:r>
              <a:rPr lang="en-US" baseline="0" dirty="0" err="1" smtClean="0"/>
              <a:t>ed</a:t>
            </a:r>
            <a:r>
              <a:rPr lang="en-US" baseline="0" dirty="0" smtClean="0"/>
              <a:t> </a:t>
            </a:r>
            <a:r>
              <a:rPr lang="en-US" baseline="0" dirty="0" err="1" smtClean="0"/>
              <a:t>opp</a:t>
            </a:r>
            <a:r>
              <a:rPr lang="en-US" baseline="0" dirty="0" smtClean="0"/>
              <a:t>, promote skills for working w/ diverse pop., address over or under representation of specific groups in programs.  S counseling programs that advocate for every student can prevent dropouts and maximize access to </a:t>
            </a:r>
            <a:r>
              <a:rPr lang="en-US" baseline="0" dirty="0" err="1" smtClean="0"/>
              <a:t>ed</a:t>
            </a:r>
            <a:r>
              <a:rPr lang="en-US" baseline="0" dirty="0" smtClean="0"/>
              <a:t> beyond HS.  Ask people who caught themes to share ex. if they want</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15</a:t>
            </a:fld>
            <a:endParaRPr lang="en-US"/>
          </a:p>
        </p:txBody>
      </p:sp>
    </p:spTree>
    <p:extLst>
      <p:ext uri="{BB962C8B-B14F-4D97-AF65-F5344CB8AC3E}">
        <p14:creationId xmlns:p14="http://schemas.microsoft.com/office/powerpoint/2010/main" val="318867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a:t>
            </a:r>
            <a:r>
              <a:rPr lang="en-US" u="sng" dirty="0" smtClean="0"/>
              <a:t>ASCA National Standards for Students  </a:t>
            </a:r>
            <a:r>
              <a:rPr lang="en-US" u="none" dirty="0" smtClean="0"/>
              <a:t>Florida adds a 4</a:t>
            </a:r>
            <a:r>
              <a:rPr lang="en-US" u="none" baseline="30000" dirty="0" smtClean="0"/>
              <a:t>th</a:t>
            </a:r>
            <a:r>
              <a:rPr lang="en-US" u="none" dirty="0" smtClean="0"/>
              <a:t> area “ community involvement/global citizenship.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Mention Ethical Standards can be found on page 85  of Framework, on the newer 2010 version can be downloaded.  Can guide you when you are facing </a:t>
            </a:r>
            <a:r>
              <a:rPr lang="en-US" dirty="0" err="1" smtClean="0"/>
              <a:t>omplex</a:t>
            </a:r>
            <a:r>
              <a:rPr lang="en-US" baseline="0" dirty="0" smtClean="0"/>
              <a:t> legal and ethical challenges.</a:t>
            </a:r>
            <a:endParaRPr lang="en-US" dirty="0" smtClean="0"/>
          </a:p>
          <a:p>
            <a:endParaRPr lang="en-US" u="none" dirty="0"/>
          </a:p>
        </p:txBody>
      </p:sp>
      <p:sp>
        <p:nvSpPr>
          <p:cNvPr id="4" name="Slide Number Placeholder 3"/>
          <p:cNvSpPr>
            <a:spLocks noGrp="1"/>
          </p:cNvSpPr>
          <p:nvPr>
            <p:ph type="sldNum" sz="quarter" idx="10"/>
          </p:nvPr>
        </p:nvSpPr>
        <p:spPr/>
        <p:txBody>
          <a:bodyPr/>
          <a:lstStyle/>
          <a:p>
            <a:fld id="{E3534CEB-7606-4240-ACFA-0FEB30632C44}" type="slidenum">
              <a:rPr lang="en-US" smtClean="0"/>
              <a:t>23</a:t>
            </a:fld>
            <a:endParaRPr lang="en-US"/>
          </a:p>
        </p:txBody>
      </p:sp>
    </p:spTree>
    <p:extLst>
      <p:ext uri="{BB962C8B-B14F-4D97-AF65-F5344CB8AC3E}">
        <p14:creationId xmlns:p14="http://schemas.microsoft.com/office/powerpoint/2010/main" val="48005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vision statement defines what the</a:t>
            </a:r>
            <a:r>
              <a:rPr lang="en-US" baseline="0" dirty="0" smtClean="0"/>
              <a:t> future will look like in terms of student outcomes</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24</a:t>
            </a:fld>
            <a:endParaRPr lang="en-US"/>
          </a:p>
        </p:txBody>
      </p:sp>
    </p:spTree>
    <p:extLst>
      <p:ext uri="{BB962C8B-B14F-4D97-AF65-F5344CB8AC3E}">
        <p14:creationId xmlns:p14="http://schemas.microsoft.com/office/powerpoint/2010/main" val="90956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mission</a:t>
            </a:r>
            <a:r>
              <a:rPr lang="en-US" baseline="0" dirty="0" smtClean="0"/>
              <a:t> statement defines how the vision will be measured.</a:t>
            </a:r>
            <a:endParaRPr lang="en-US" dirty="0"/>
          </a:p>
        </p:txBody>
      </p:sp>
      <p:sp>
        <p:nvSpPr>
          <p:cNvPr id="4" name="Slide Number Placeholder 3"/>
          <p:cNvSpPr>
            <a:spLocks noGrp="1"/>
          </p:cNvSpPr>
          <p:nvPr>
            <p:ph type="sldNum" sz="quarter" idx="10"/>
          </p:nvPr>
        </p:nvSpPr>
        <p:spPr/>
        <p:txBody>
          <a:bodyPr/>
          <a:lstStyle/>
          <a:p>
            <a:fld id="{E3534CEB-7606-4240-ACFA-0FEB30632C44}" type="slidenum">
              <a:rPr lang="en-US" smtClean="0"/>
              <a:t>25</a:t>
            </a:fld>
            <a:endParaRPr lang="en-US"/>
          </a:p>
        </p:txBody>
      </p:sp>
    </p:spTree>
    <p:extLst>
      <p:ext uri="{BB962C8B-B14F-4D97-AF65-F5344CB8AC3E}">
        <p14:creationId xmlns:p14="http://schemas.microsoft.com/office/powerpoint/2010/main" val="370310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CC50EA-357A-4FBD-B56E-AFE799379424}" type="datetime1">
              <a:rPr lang="en-US" smtClean="0"/>
              <a:t>2/15/2015</a:t>
            </a:fld>
            <a:endParaRPr lang="en-US"/>
          </a:p>
        </p:txBody>
      </p:sp>
      <p:sp>
        <p:nvSpPr>
          <p:cNvPr id="17" name="Footer Placeholder 16"/>
          <p:cNvSpPr>
            <a:spLocks noGrp="1"/>
          </p:cNvSpPr>
          <p:nvPr>
            <p:ph type="ftr" sz="quarter" idx="11"/>
          </p:nvPr>
        </p:nvSpPr>
        <p:spPr/>
        <p:txBody>
          <a:bodyPr/>
          <a:lstStyle/>
          <a:p>
            <a:r>
              <a:rPr lang="en-US" smtClean="0"/>
              <a:t>Korkut Owen, 2015</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EF0079-1AFB-4941-A7D8-C6770F76658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EE3D8E-0C01-4586-92C7-372D4AFC76B5}" type="datetime1">
              <a:rPr lang="en-US" smtClean="0"/>
              <a:t>2/15/2015</a:t>
            </a:fld>
            <a:endParaRPr lang="en-US"/>
          </a:p>
        </p:txBody>
      </p:sp>
      <p:sp>
        <p:nvSpPr>
          <p:cNvPr id="5" name="Footer Placeholder 4"/>
          <p:cNvSpPr>
            <a:spLocks noGrp="1"/>
          </p:cNvSpPr>
          <p:nvPr>
            <p:ph type="ftr" sz="quarter" idx="11"/>
          </p:nvPr>
        </p:nvSpPr>
        <p:spPr/>
        <p:txBody>
          <a:bodyPr/>
          <a:lstStyle/>
          <a:p>
            <a:r>
              <a:rPr lang="en-US" smtClean="0"/>
              <a:t>Korkut Owen, 2015</a:t>
            </a:r>
            <a:endParaRPr lang="en-US"/>
          </a:p>
        </p:txBody>
      </p:sp>
      <p:sp>
        <p:nvSpPr>
          <p:cNvPr id="6" name="Slide Number Placeholder 5"/>
          <p:cNvSpPr>
            <a:spLocks noGrp="1"/>
          </p:cNvSpPr>
          <p:nvPr>
            <p:ph type="sldNum" sz="quarter" idx="12"/>
          </p:nvPr>
        </p:nvSpPr>
        <p:spPr/>
        <p:txBody>
          <a:bodyPr/>
          <a:lstStyle/>
          <a:p>
            <a:fld id="{B7EF0079-1AFB-4941-A7D8-C6770F7665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7EF0079-1AFB-4941-A7D8-C6770F76658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60BFEE-E74C-4E08-A450-6FCCAB202544}" type="datetime1">
              <a:rPr lang="en-US" smtClean="0"/>
              <a:t>2/15/2015</a:t>
            </a:fld>
            <a:endParaRPr lang="en-US"/>
          </a:p>
        </p:txBody>
      </p:sp>
      <p:sp>
        <p:nvSpPr>
          <p:cNvPr id="5" name="Footer Placeholder 4"/>
          <p:cNvSpPr>
            <a:spLocks noGrp="1"/>
          </p:cNvSpPr>
          <p:nvPr>
            <p:ph type="ftr" sz="quarter" idx="11"/>
          </p:nvPr>
        </p:nvSpPr>
        <p:spPr/>
        <p:txBody>
          <a:bodyPr/>
          <a:lstStyle/>
          <a:p>
            <a:r>
              <a:rPr lang="en-US" smtClean="0"/>
              <a:t>Korkut Owen, 2015</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75D15B-8BA6-4430-BE2B-6658FD190B8F}" type="datetime1">
              <a:rPr lang="en-US" smtClean="0"/>
              <a:t>2/15/2015</a:t>
            </a:fld>
            <a:endParaRPr lang="en-US"/>
          </a:p>
        </p:txBody>
      </p:sp>
      <p:sp>
        <p:nvSpPr>
          <p:cNvPr id="5" name="Footer Placeholder 4"/>
          <p:cNvSpPr>
            <a:spLocks noGrp="1"/>
          </p:cNvSpPr>
          <p:nvPr>
            <p:ph type="ftr" sz="quarter" idx="11"/>
          </p:nvPr>
        </p:nvSpPr>
        <p:spPr/>
        <p:txBody>
          <a:bodyPr/>
          <a:lstStyle/>
          <a:p>
            <a:r>
              <a:rPr lang="en-US" smtClean="0"/>
              <a:t>Korkut Owen, 2015</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7EF0079-1AFB-4941-A7D8-C6770F766589}"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Korkut Owen, 2015</a:t>
            </a:r>
            <a:endParaRPr lang="en-US"/>
          </a:p>
        </p:txBody>
      </p:sp>
      <p:sp>
        <p:nvSpPr>
          <p:cNvPr id="4" name="Date Placeholder 3"/>
          <p:cNvSpPr>
            <a:spLocks noGrp="1"/>
          </p:cNvSpPr>
          <p:nvPr>
            <p:ph type="dt" sz="half" idx="10"/>
          </p:nvPr>
        </p:nvSpPr>
        <p:spPr/>
        <p:txBody>
          <a:bodyPr/>
          <a:lstStyle/>
          <a:p>
            <a:fld id="{2883BE8A-6844-4902-AB5A-105563B2F25D}" type="datetime1">
              <a:rPr lang="en-US" smtClean="0"/>
              <a:t>2/15/2015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EF0079-1AFB-4941-A7D8-C6770F76658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DB46AFE-0AA0-4F16-AC4A-1FF30AF9D9A8}" type="datetime1">
              <a:rPr lang="en-US" smtClean="0"/>
              <a:t>2/15/2015</a:t>
            </a:fld>
            <a:endParaRPr lang="en-US"/>
          </a:p>
        </p:txBody>
      </p:sp>
      <p:sp>
        <p:nvSpPr>
          <p:cNvPr id="6" name="Footer Placeholder 5"/>
          <p:cNvSpPr>
            <a:spLocks noGrp="1"/>
          </p:cNvSpPr>
          <p:nvPr>
            <p:ph type="ftr" sz="quarter" idx="11"/>
          </p:nvPr>
        </p:nvSpPr>
        <p:spPr/>
        <p:txBody>
          <a:bodyPr/>
          <a:lstStyle/>
          <a:p>
            <a:r>
              <a:rPr lang="en-US" smtClean="0"/>
              <a:t>Korkut Owen, 2015</a:t>
            </a:r>
            <a:endParaRPr lang="en-US"/>
          </a:p>
        </p:txBody>
      </p:sp>
      <p:sp>
        <p:nvSpPr>
          <p:cNvPr id="7" name="Slide Number Placeholder 6"/>
          <p:cNvSpPr>
            <a:spLocks noGrp="1"/>
          </p:cNvSpPr>
          <p:nvPr>
            <p:ph type="sldNum" sz="quarter" idx="12"/>
          </p:nvPr>
        </p:nvSpPr>
        <p:spPr/>
        <p:txBody>
          <a:bodyPr/>
          <a:lstStyle/>
          <a:p>
            <a:fld id="{B7EF0079-1AFB-4941-A7D8-C6770F76658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136DA9E-3211-4E54-AB04-3828BFDD62D1}" type="datetime1">
              <a:rPr lang="en-US" smtClean="0"/>
              <a:t>2/15/2015</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Korkut Owen, 2015</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7EF0079-1AFB-4941-A7D8-C6770F766589}"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CD5CAD-2D55-49A7-8DE1-7F8D9FD939A1}" type="datetime1">
              <a:rPr lang="en-US" smtClean="0"/>
              <a:t>2/15/2015</a:t>
            </a:fld>
            <a:endParaRPr lang="en-US"/>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7EF0079-1AFB-4941-A7D8-C6770F7665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B55F3C3-5CAC-4676-97E1-6FE23026D862}" type="datetime1">
              <a:rPr lang="en-US" smtClean="0"/>
              <a:t>2/15/2015</a:t>
            </a:fld>
            <a:endParaRPr lang="en-US"/>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7EF0079-1AFB-4941-A7D8-C6770F7665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7EF0079-1AFB-4941-A7D8-C6770F76658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6B089ED-9EA9-4073-936E-7A1462854A29}" type="datetime1">
              <a:rPr lang="en-US" smtClean="0"/>
              <a:t>2/15/2015</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Korkut Owen, 2015</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7EF0079-1AFB-4941-A7D8-C6770F76658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BCE5E8E-E846-44FC-9DC6-EF4BF336F9BE}" type="datetime1">
              <a:rPr lang="en-US" smtClean="0"/>
              <a:t>2/15/2015</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Korkut Owen, 2015</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28EF0DB-9E30-4B65-8912-758099B81A7E}" type="datetime1">
              <a:rPr lang="en-US" smtClean="0"/>
              <a:t>2/15/2015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Korkut Owen, 2015</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7EF0079-1AFB-4941-A7D8-C6770F76658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648200"/>
            <a:ext cx="6553200" cy="457200"/>
          </a:xfrm>
        </p:spPr>
        <p:txBody>
          <a:bodyPr>
            <a:noAutofit/>
          </a:bodyPr>
          <a:lstStyle/>
          <a:p>
            <a:endParaRPr lang="en-US" sz="1600" dirty="0">
              <a:solidFill>
                <a:srgbClr val="7030A0"/>
              </a:solidFill>
            </a:endParaRPr>
          </a:p>
        </p:txBody>
      </p:sp>
      <p:sp>
        <p:nvSpPr>
          <p:cNvPr id="2" name="Title 1"/>
          <p:cNvSpPr>
            <a:spLocks noGrp="1"/>
          </p:cNvSpPr>
          <p:nvPr>
            <p:ph type="ctrTitle"/>
          </p:nvPr>
        </p:nvSpPr>
        <p:spPr>
          <a:xfrm>
            <a:off x="381000" y="228600"/>
            <a:ext cx="8077200" cy="4038600"/>
          </a:xfrm>
        </p:spPr>
        <p:txBody>
          <a:bodyPr>
            <a:noAutofit/>
          </a:bodyPr>
          <a:lstStyle/>
          <a:p>
            <a:r>
              <a:rPr lang="en-US" sz="8800" dirty="0" smtClean="0">
                <a:solidFill>
                  <a:srgbClr val="002060"/>
                </a:solidFill>
              </a:rPr>
              <a:t>ASCA National </a:t>
            </a:r>
            <a:r>
              <a:rPr lang="en-US" sz="8800" dirty="0" smtClean="0">
                <a:solidFill>
                  <a:srgbClr val="002060"/>
                </a:solidFill>
              </a:rPr>
              <a:t>Model</a:t>
            </a:r>
            <a:endParaRPr lang="en-US" sz="7200" dirty="0">
              <a:solidFill>
                <a:srgbClr val="002060"/>
              </a:solidFill>
            </a:endParaRPr>
          </a:p>
        </p:txBody>
      </p:sp>
    </p:spTree>
    <p:extLst>
      <p:ext uri="{BB962C8B-B14F-4D97-AF65-F5344CB8AC3E}">
        <p14:creationId xmlns:p14="http://schemas.microsoft.com/office/powerpoint/2010/main" val="143407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685800"/>
          </a:xfrm>
        </p:spPr>
        <p:txBody>
          <a:bodyPr>
            <a:normAutofit fontScale="90000"/>
          </a:bodyPr>
          <a:lstStyle/>
          <a:p>
            <a:pPr eaLnBrk="1" hangingPunct="1"/>
            <a:r>
              <a:rPr lang="en-US" altLang="en-US" sz="3600" b="1" dirty="0" smtClean="0">
                <a:solidFill>
                  <a:srgbClr val="C00000"/>
                </a:solidFill>
              </a:rPr>
              <a:t>From Entitlement… to Performance</a:t>
            </a:r>
          </a:p>
        </p:txBody>
      </p:sp>
      <p:sp>
        <p:nvSpPr>
          <p:cNvPr id="20483" name="Rectangle 3"/>
          <p:cNvSpPr>
            <a:spLocks noGrp="1" noChangeArrowheads="1"/>
          </p:cNvSpPr>
          <p:nvPr>
            <p:ph type="body" sz="half" idx="1"/>
          </p:nvPr>
        </p:nvSpPr>
        <p:spPr>
          <a:xfrm>
            <a:off x="685800" y="1066800"/>
            <a:ext cx="3810000" cy="4648200"/>
          </a:xfrm>
        </p:spPr>
        <p:txBody>
          <a:bodyPr/>
          <a:lstStyle/>
          <a:p>
            <a:pPr eaLnBrk="1" hangingPunct="1">
              <a:lnSpc>
                <a:spcPct val="90000"/>
              </a:lnSpc>
              <a:buFontTx/>
              <a:buNone/>
            </a:pPr>
            <a:endParaRPr lang="en-US" altLang="en-US" u="sng" dirty="0" smtClean="0"/>
          </a:p>
          <a:p>
            <a:pPr eaLnBrk="1" hangingPunct="1">
              <a:lnSpc>
                <a:spcPct val="90000"/>
              </a:lnSpc>
              <a:buFontTx/>
              <a:buNone/>
            </a:pPr>
            <a:r>
              <a:rPr lang="en-US" altLang="en-US" u="sng" dirty="0" smtClean="0"/>
              <a:t>From a program that:</a:t>
            </a:r>
          </a:p>
          <a:p>
            <a:pPr eaLnBrk="1" hangingPunct="1">
              <a:lnSpc>
                <a:spcPct val="90000"/>
              </a:lnSpc>
            </a:pPr>
            <a:r>
              <a:rPr lang="en-US" altLang="en-US" dirty="0" smtClean="0"/>
              <a:t>Focuses generally on the number of activities</a:t>
            </a:r>
          </a:p>
          <a:p>
            <a:pPr eaLnBrk="1" hangingPunct="1">
              <a:lnSpc>
                <a:spcPct val="90000"/>
              </a:lnSpc>
            </a:pPr>
            <a:r>
              <a:rPr lang="en-US" altLang="en-US" dirty="0" smtClean="0"/>
              <a:t>Measures the amount of effort</a:t>
            </a:r>
          </a:p>
          <a:p>
            <a:pPr eaLnBrk="1" hangingPunct="1">
              <a:lnSpc>
                <a:spcPct val="90000"/>
              </a:lnSpc>
            </a:pPr>
            <a:r>
              <a:rPr lang="en-US" altLang="en-US" dirty="0" smtClean="0"/>
              <a:t>Attends to the process of doing work</a:t>
            </a:r>
          </a:p>
          <a:p>
            <a:pPr eaLnBrk="1" hangingPunct="1">
              <a:lnSpc>
                <a:spcPct val="90000"/>
              </a:lnSpc>
            </a:pPr>
            <a:r>
              <a:rPr lang="en-US" altLang="en-US" dirty="0" smtClean="0"/>
              <a:t>Works to maintain the existing system</a:t>
            </a:r>
          </a:p>
        </p:txBody>
      </p:sp>
      <p:sp>
        <p:nvSpPr>
          <p:cNvPr id="20484" name="Rectangle 4"/>
          <p:cNvSpPr>
            <a:spLocks noGrp="1" noChangeArrowheads="1"/>
          </p:cNvSpPr>
          <p:nvPr>
            <p:ph type="body" sz="half" idx="2"/>
          </p:nvPr>
        </p:nvSpPr>
        <p:spPr>
          <a:xfrm>
            <a:off x="4572000" y="914400"/>
            <a:ext cx="4114800" cy="5029200"/>
          </a:xfrm>
        </p:spPr>
        <p:txBody>
          <a:bodyPr/>
          <a:lstStyle/>
          <a:p>
            <a:pPr eaLnBrk="1" hangingPunct="1">
              <a:buFontTx/>
              <a:buNone/>
            </a:pPr>
            <a:endParaRPr lang="en-US" altLang="en-US" u="sng" dirty="0" smtClean="0"/>
          </a:p>
          <a:p>
            <a:pPr eaLnBrk="1" hangingPunct="1">
              <a:buFontTx/>
              <a:buNone/>
            </a:pPr>
            <a:r>
              <a:rPr lang="en-US" altLang="en-US" u="sng" dirty="0" smtClean="0"/>
              <a:t>To a program that</a:t>
            </a:r>
            <a:r>
              <a:rPr lang="en-US" altLang="en-US" dirty="0" smtClean="0"/>
              <a:t>:</a:t>
            </a:r>
          </a:p>
          <a:p>
            <a:pPr eaLnBrk="1" hangingPunct="1"/>
            <a:r>
              <a:rPr lang="en-US" altLang="en-US" dirty="0" smtClean="0"/>
              <a:t>Focuses on outcomes and improved results</a:t>
            </a:r>
          </a:p>
          <a:p>
            <a:pPr eaLnBrk="1" hangingPunct="1">
              <a:buFontTx/>
              <a:buNone/>
            </a:pPr>
            <a:endParaRPr lang="en-US" altLang="en-US" sz="800" dirty="0" smtClean="0"/>
          </a:p>
          <a:p>
            <a:pPr eaLnBrk="1" hangingPunct="1"/>
            <a:r>
              <a:rPr lang="en-US" altLang="en-US" dirty="0" smtClean="0"/>
              <a:t>Measures impact related to goals</a:t>
            </a:r>
          </a:p>
          <a:p>
            <a:pPr eaLnBrk="1" hangingPunct="1"/>
            <a:r>
              <a:rPr lang="en-US" altLang="en-US" dirty="0" smtClean="0"/>
              <a:t>Attends to goals, objectives, and outcomes</a:t>
            </a:r>
            <a:endParaRPr lang="en-US" altLang="en-US" sz="800" dirty="0" smtClean="0"/>
          </a:p>
          <a:p>
            <a:pPr eaLnBrk="1" hangingPunct="1"/>
            <a:r>
              <a:rPr lang="en-US" altLang="en-US" dirty="0" smtClean="0"/>
              <a:t>Changes and adapts to be more responsive</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10</a:t>
            </a:fld>
            <a:endParaRPr lang="en-US"/>
          </a:p>
        </p:txBody>
      </p:sp>
    </p:spTree>
    <p:extLst>
      <p:ext uri="{BB962C8B-B14F-4D97-AF65-F5344CB8AC3E}">
        <p14:creationId xmlns:p14="http://schemas.microsoft.com/office/powerpoint/2010/main" val="480879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1+#ppt_w/2"/>
                                          </p:val>
                                        </p:tav>
                                        <p:tav tm="100000">
                                          <p:val>
                                            <p:strVal val="#ppt_x"/>
                                          </p:val>
                                        </p:tav>
                                      </p:tavLst>
                                    </p:anim>
                                    <p:anim calcmode="lin" valueType="num">
                                      <p:cBhvr additive="base">
                                        <p:cTn id="1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28600"/>
            <a:ext cx="8305800" cy="685800"/>
          </a:xfrm>
        </p:spPr>
        <p:txBody>
          <a:bodyPr>
            <a:normAutofit fontScale="90000"/>
          </a:bodyPr>
          <a:lstStyle/>
          <a:p>
            <a:pPr eaLnBrk="1" hangingPunct="1"/>
            <a:r>
              <a:rPr lang="en-US" altLang="en-US" sz="3600" b="1" dirty="0" smtClean="0">
                <a:solidFill>
                  <a:srgbClr val="C00000"/>
                </a:solidFill>
              </a:rPr>
              <a:t>From Entitlement… to Performance</a:t>
            </a:r>
          </a:p>
        </p:txBody>
      </p:sp>
      <p:sp>
        <p:nvSpPr>
          <p:cNvPr id="21507" name="Rectangle 3"/>
          <p:cNvSpPr>
            <a:spLocks noGrp="1" noChangeArrowheads="1"/>
          </p:cNvSpPr>
          <p:nvPr>
            <p:ph type="body" sz="half" idx="1"/>
          </p:nvPr>
        </p:nvSpPr>
        <p:spPr>
          <a:xfrm>
            <a:off x="533400" y="1295400"/>
            <a:ext cx="3962400" cy="4419600"/>
          </a:xfrm>
        </p:spPr>
        <p:txBody>
          <a:bodyPr/>
          <a:lstStyle/>
          <a:p>
            <a:pPr eaLnBrk="1" hangingPunct="1">
              <a:buFontTx/>
              <a:buNone/>
            </a:pPr>
            <a:r>
              <a:rPr lang="en-US" altLang="en-US" u="sng" dirty="0" smtClean="0"/>
              <a:t>From counselors who:</a:t>
            </a:r>
          </a:p>
          <a:p>
            <a:pPr eaLnBrk="1" hangingPunct="1"/>
            <a:r>
              <a:rPr lang="en-US" altLang="en-US" dirty="0" smtClean="0"/>
              <a:t>Focus on good intentions</a:t>
            </a:r>
          </a:p>
          <a:p>
            <a:pPr eaLnBrk="1" hangingPunct="1">
              <a:buFontTx/>
              <a:buNone/>
            </a:pPr>
            <a:endParaRPr lang="en-US" altLang="en-US" sz="900" dirty="0" smtClean="0"/>
          </a:p>
          <a:p>
            <a:pPr eaLnBrk="1" hangingPunct="1"/>
            <a:r>
              <a:rPr lang="en-US" altLang="en-US" dirty="0" smtClean="0"/>
              <a:t>Talk about how hard they work</a:t>
            </a:r>
          </a:p>
          <a:p>
            <a:pPr eaLnBrk="1" hangingPunct="1">
              <a:buFontTx/>
              <a:buNone/>
            </a:pPr>
            <a:endParaRPr lang="en-US" altLang="en-US" sz="900" dirty="0" smtClean="0"/>
          </a:p>
          <a:p>
            <a:pPr eaLnBrk="1" hangingPunct="1"/>
            <a:r>
              <a:rPr lang="en-US" altLang="en-US" dirty="0" smtClean="0"/>
              <a:t>Generally feel little need to change their behavior or approach</a:t>
            </a:r>
          </a:p>
        </p:txBody>
      </p:sp>
      <p:sp>
        <p:nvSpPr>
          <p:cNvPr id="21508" name="Rectangle 4"/>
          <p:cNvSpPr>
            <a:spLocks noGrp="1" noChangeArrowheads="1"/>
          </p:cNvSpPr>
          <p:nvPr>
            <p:ph type="body" sz="half" idx="2"/>
          </p:nvPr>
        </p:nvSpPr>
        <p:spPr>
          <a:xfrm>
            <a:off x="4572000" y="1371600"/>
            <a:ext cx="4267200" cy="4191000"/>
          </a:xfrm>
        </p:spPr>
        <p:txBody>
          <a:bodyPr/>
          <a:lstStyle/>
          <a:p>
            <a:pPr eaLnBrk="1" hangingPunct="1">
              <a:buFontTx/>
              <a:buNone/>
            </a:pPr>
            <a:r>
              <a:rPr lang="en-US" altLang="en-US" u="sng" dirty="0" smtClean="0"/>
              <a:t>To counselors who:</a:t>
            </a:r>
          </a:p>
          <a:p>
            <a:pPr eaLnBrk="1" hangingPunct="1"/>
            <a:r>
              <a:rPr lang="en-US" altLang="en-US" dirty="0" smtClean="0"/>
              <a:t>Focus on accomplishments</a:t>
            </a:r>
          </a:p>
          <a:p>
            <a:pPr eaLnBrk="1" hangingPunct="1"/>
            <a:r>
              <a:rPr lang="en-US" altLang="en-US" dirty="0" smtClean="0"/>
              <a:t>Talk about effectiveness</a:t>
            </a:r>
          </a:p>
          <a:p>
            <a:pPr eaLnBrk="1" hangingPunct="1"/>
            <a:endParaRPr lang="en-US" altLang="en-US" sz="1400" dirty="0" smtClean="0"/>
          </a:p>
          <a:p>
            <a:pPr eaLnBrk="1" hangingPunct="1"/>
            <a:r>
              <a:rPr lang="en-US" altLang="en-US" dirty="0" smtClean="0"/>
              <a:t>Know their future rests on accomplishments</a:t>
            </a:r>
          </a:p>
          <a:p>
            <a:pPr eaLnBrk="1" hangingPunct="1"/>
            <a:r>
              <a:rPr lang="en-US" altLang="en-US" dirty="0" smtClean="0"/>
              <a:t>Communicate goals and objective</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11</a:t>
            </a:fld>
            <a:endParaRPr lang="en-US"/>
          </a:p>
        </p:txBody>
      </p:sp>
    </p:spTree>
    <p:extLst>
      <p:ext uri="{BB962C8B-B14F-4D97-AF65-F5344CB8AC3E}">
        <p14:creationId xmlns:p14="http://schemas.microsoft.com/office/powerpoint/2010/main" val="327307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1+#ppt_w/2"/>
                                          </p:val>
                                        </p:tav>
                                        <p:tav tm="100000">
                                          <p:val>
                                            <p:strVal val="#ppt_x"/>
                                          </p:val>
                                        </p:tav>
                                      </p:tavLst>
                                    </p:anim>
                                    <p:anim calcmode="lin" valueType="num">
                                      <p:cBhvr additive="base">
                                        <p:cTn id="14"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School </a:t>
            </a:r>
            <a:r>
              <a:rPr lang="en-US" dirty="0" smtClean="0">
                <a:solidFill>
                  <a:srgbClr val="C00000"/>
                </a:solidFill>
              </a:rPr>
              <a:t>Counseling Framework:</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12</a:t>
            </a:fld>
            <a:endParaRPr lang="en-US"/>
          </a:p>
        </p:txBody>
      </p:sp>
      <p:sp>
        <p:nvSpPr>
          <p:cNvPr id="3" name="Content Placeholder 2"/>
          <p:cNvSpPr>
            <a:spLocks noGrp="1"/>
          </p:cNvSpPr>
          <p:nvPr>
            <p:ph sz="quarter" idx="1"/>
          </p:nvPr>
        </p:nvSpPr>
        <p:spPr>
          <a:xfrm>
            <a:off x="301752" y="1527048"/>
            <a:ext cx="8689848" cy="4797552"/>
          </a:xfrm>
        </p:spPr>
        <p:txBody>
          <a:bodyPr>
            <a:normAutofit/>
          </a:bodyPr>
          <a:lstStyle/>
          <a:p>
            <a:pPr>
              <a:buFont typeface="Wingdings" panose="05000000000000000000" pitchFamily="2" charset="2"/>
              <a:buChar char="q"/>
            </a:pPr>
            <a:r>
              <a:rPr lang="en-US" sz="3200" dirty="0" smtClean="0">
                <a:solidFill>
                  <a:srgbClr val="002060"/>
                </a:solidFill>
              </a:rPr>
              <a:t>S</a:t>
            </a:r>
            <a:r>
              <a:rPr lang="en-US" sz="3200" dirty="0" smtClean="0">
                <a:solidFill>
                  <a:srgbClr val="002060"/>
                </a:solidFill>
              </a:rPr>
              <a:t>chool counselor uses </a:t>
            </a:r>
          </a:p>
          <a:p>
            <a:pPr lvl="1">
              <a:buFont typeface="Wingdings" panose="05000000000000000000" pitchFamily="2" charset="2"/>
              <a:buChar char="q"/>
            </a:pPr>
            <a:r>
              <a:rPr lang="en-US" dirty="0" smtClean="0">
                <a:solidFill>
                  <a:srgbClr val="002060"/>
                </a:solidFill>
              </a:rPr>
              <a:t> counseling,</a:t>
            </a:r>
          </a:p>
          <a:p>
            <a:pPr lvl="1">
              <a:buFont typeface="Wingdings" panose="05000000000000000000" pitchFamily="2" charset="2"/>
              <a:buChar char="q"/>
            </a:pPr>
            <a:r>
              <a:rPr lang="en-US" dirty="0" smtClean="0">
                <a:solidFill>
                  <a:srgbClr val="002060"/>
                </a:solidFill>
              </a:rPr>
              <a:t> </a:t>
            </a:r>
            <a:r>
              <a:rPr lang="en-US" dirty="0" smtClean="0">
                <a:solidFill>
                  <a:srgbClr val="002060"/>
                </a:solidFill>
              </a:rPr>
              <a:t>coordinating, </a:t>
            </a:r>
            <a:endParaRPr lang="en-US" dirty="0" smtClean="0">
              <a:solidFill>
                <a:srgbClr val="002060"/>
              </a:solidFill>
            </a:endParaRPr>
          </a:p>
          <a:p>
            <a:pPr lvl="1">
              <a:buFont typeface="Wingdings" panose="05000000000000000000" pitchFamily="2" charset="2"/>
              <a:buChar char="q"/>
            </a:pPr>
            <a:r>
              <a:rPr lang="en-US" dirty="0">
                <a:solidFill>
                  <a:srgbClr val="002060"/>
                </a:solidFill>
              </a:rPr>
              <a:t> </a:t>
            </a:r>
            <a:r>
              <a:rPr lang="en-US" dirty="0" smtClean="0">
                <a:solidFill>
                  <a:srgbClr val="002060"/>
                </a:solidFill>
              </a:rPr>
              <a:t>consulting</a:t>
            </a:r>
            <a:r>
              <a:rPr lang="en-US" dirty="0" smtClean="0">
                <a:solidFill>
                  <a:srgbClr val="002060"/>
                </a:solidFill>
              </a:rPr>
              <a:t>, </a:t>
            </a:r>
            <a:endParaRPr lang="en-US" dirty="0" smtClean="0">
              <a:solidFill>
                <a:srgbClr val="002060"/>
              </a:solidFill>
            </a:endParaRPr>
          </a:p>
          <a:p>
            <a:pPr lvl="1">
              <a:buFont typeface="Wingdings" panose="05000000000000000000" pitchFamily="2" charset="2"/>
              <a:buChar char="q"/>
            </a:pPr>
            <a:r>
              <a:rPr lang="en-US" dirty="0" smtClean="0">
                <a:solidFill>
                  <a:srgbClr val="002060"/>
                </a:solidFill>
              </a:rPr>
              <a:t> curriculum </a:t>
            </a:r>
            <a:r>
              <a:rPr lang="en-US" dirty="0" smtClean="0">
                <a:solidFill>
                  <a:srgbClr val="002060"/>
                </a:solidFill>
              </a:rPr>
              <a:t>developing and </a:t>
            </a:r>
            <a:endParaRPr lang="en-US" dirty="0" smtClean="0">
              <a:solidFill>
                <a:srgbClr val="002060"/>
              </a:solidFill>
            </a:endParaRPr>
          </a:p>
          <a:p>
            <a:pPr lvl="1">
              <a:buFont typeface="Wingdings" panose="05000000000000000000" pitchFamily="2" charset="2"/>
              <a:buChar char="q"/>
            </a:pPr>
            <a:r>
              <a:rPr lang="en-US" dirty="0">
                <a:solidFill>
                  <a:srgbClr val="002060"/>
                </a:solidFill>
              </a:rPr>
              <a:t> </a:t>
            </a:r>
            <a:r>
              <a:rPr lang="en-US" dirty="0" smtClean="0">
                <a:solidFill>
                  <a:srgbClr val="002060"/>
                </a:solidFill>
              </a:rPr>
              <a:t>delivery </a:t>
            </a:r>
            <a:r>
              <a:rPr lang="en-US" dirty="0" smtClean="0">
                <a:solidFill>
                  <a:srgbClr val="002060"/>
                </a:solidFill>
              </a:rPr>
              <a:t>skills to implement the program.  </a:t>
            </a:r>
            <a:endParaRPr lang="en-US" dirty="0" smtClean="0">
              <a:solidFill>
                <a:srgbClr val="002060"/>
              </a:solidFill>
            </a:endParaRPr>
          </a:p>
          <a:p>
            <a:pPr lvl="1">
              <a:buFont typeface="Wingdings" panose="05000000000000000000" pitchFamily="2" charset="2"/>
              <a:buChar char="q"/>
            </a:pPr>
            <a:endParaRPr lang="en-US" dirty="0" smtClean="0">
              <a:solidFill>
                <a:srgbClr val="002060"/>
              </a:solidFill>
            </a:endParaRPr>
          </a:p>
          <a:p>
            <a:pPr>
              <a:buFont typeface="Wingdings" panose="05000000000000000000" pitchFamily="2" charset="2"/>
              <a:buChar char="q"/>
            </a:pPr>
            <a:r>
              <a:rPr lang="en-US" sz="3200" dirty="0" smtClean="0">
                <a:solidFill>
                  <a:srgbClr val="002060"/>
                </a:solidFill>
              </a:rPr>
              <a:t>The </a:t>
            </a:r>
            <a:r>
              <a:rPr lang="en-US" sz="3200" dirty="0" smtClean="0">
                <a:solidFill>
                  <a:srgbClr val="002060"/>
                </a:solidFill>
              </a:rPr>
              <a:t>program that defines the activities and program evaluation methods is called a </a:t>
            </a:r>
            <a:r>
              <a:rPr lang="en-US" sz="3200" dirty="0" smtClean="0">
                <a:solidFill>
                  <a:srgbClr val="C00000"/>
                </a:solidFill>
              </a:rPr>
              <a:t>comprehensive school counseling program</a:t>
            </a:r>
            <a:r>
              <a:rPr lang="en-US" sz="3200" dirty="0" smtClean="0">
                <a:solidFill>
                  <a:srgbClr val="002060"/>
                </a:solidFill>
              </a:rPr>
              <a:t>.</a:t>
            </a:r>
            <a:endParaRPr lang="en-US" sz="3200" dirty="0">
              <a:solidFill>
                <a:srgbClr val="002060"/>
              </a:solidFill>
            </a:endParaRPr>
          </a:p>
        </p:txBody>
      </p:sp>
    </p:spTree>
    <p:extLst>
      <p:ext uri="{BB962C8B-B14F-4D97-AF65-F5344CB8AC3E}">
        <p14:creationId xmlns:p14="http://schemas.microsoft.com/office/powerpoint/2010/main" val="24650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3752" cy="914400"/>
          </a:xfrm>
        </p:spPr>
        <p:txBody>
          <a:bodyPr>
            <a:normAutofit fontScale="90000"/>
          </a:bodyPr>
          <a:lstStyle/>
          <a:p>
            <a:r>
              <a:rPr lang="en-US" sz="3600" dirty="0" smtClean="0">
                <a:solidFill>
                  <a:srgbClr val="C00000"/>
                </a:solidFill>
              </a:rPr>
              <a:t>Comprehensive </a:t>
            </a:r>
            <a:r>
              <a:rPr lang="en-US" sz="3600" dirty="0">
                <a:solidFill>
                  <a:srgbClr val="C00000"/>
                </a:solidFill>
              </a:rPr>
              <a:t>school counseling </a:t>
            </a:r>
            <a:r>
              <a:rPr lang="en-US" sz="3600" dirty="0" smtClean="0">
                <a:solidFill>
                  <a:srgbClr val="C00000"/>
                </a:solidFill>
              </a:rPr>
              <a:t>program</a:t>
            </a:r>
            <a:br>
              <a:rPr lang="en-US" sz="3600" dirty="0" smtClean="0">
                <a:solidFill>
                  <a:srgbClr val="C00000"/>
                </a:solidFill>
              </a:rPr>
            </a:br>
            <a:r>
              <a:rPr lang="en-US" sz="3600" dirty="0" smtClean="0">
                <a:solidFill>
                  <a:srgbClr val="C00000"/>
                </a:solidFill>
              </a:rPr>
              <a:t>CSCP</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13</a:t>
            </a:fld>
            <a:endParaRPr lang="en-US"/>
          </a:p>
        </p:txBody>
      </p:sp>
      <p:sp>
        <p:nvSpPr>
          <p:cNvPr id="5" name="Content Placeholder 4"/>
          <p:cNvSpPr>
            <a:spLocks noGrp="1"/>
          </p:cNvSpPr>
          <p:nvPr>
            <p:ph sz="quarter" idx="1"/>
          </p:nvPr>
        </p:nvSpPr>
        <p:spPr/>
        <p:txBody>
          <a:bodyPr>
            <a:normAutofit fontScale="92500" lnSpcReduction="20000"/>
          </a:bodyPr>
          <a:lstStyle/>
          <a:p>
            <a:pPr>
              <a:buFont typeface="Wingdings" panose="05000000000000000000" pitchFamily="2" charset="2"/>
              <a:buChar char="q"/>
            </a:pPr>
            <a:r>
              <a:rPr lang="en-US" sz="2800" dirty="0">
                <a:solidFill>
                  <a:srgbClr val="002060"/>
                </a:solidFill>
              </a:rPr>
              <a:t>School counselors </a:t>
            </a:r>
            <a:r>
              <a:rPr lang="en-US" sz="2800" dirty="0">
                <a:solidFill>
                  <a:srgbClr val="C00000"/>
                </a:solidFill>
              </a:rPr>
              <a:t>design and deliver </a:t>
            </a:r>
            <a:r>
              <a:rPr lang="en-US" sz="2800" dirty="0">
                <a:solidFill>
                  <a:srgbClr val="002060"/>
                </a:solidFill>
              </a:rPr>
              <a:t>comprehensive school counseling programs that promote student achievement.</a:t>
            </a:r>
          </a:p>
          <a:p>
            <a:pPr>
              <a:buFont typeface="Wingdings" panose="05000000000000000000" pitchFamily="2" charset="2"/>
              <a:buChar char="q"/>
            </a:pPr>
            <a:endParaRPr lang="en-US" sz="2800" dirty="0">
              <a:solidFill>
                <a:srgbClr val="002060"/>
              </a:solidFill>
            </a:endParaRPr>
          </a:p>
          <a:p>
            <a:pPr>
              <a:buFont typeface="Wingdings" panose="05000000000000000000" pitchFamily="2" charset="2"/>
              <a:buChar char="q"/>
            </a:pPr>
            <a:r>
              <a:rPr lang="en-US" sz="2800" dirty="0">
                <a:solidFill>
                  <a:srgbClr val="002060"/>
                </a:solidFill>
              </a:rPr>
              <a:t>These programs are </a:t>
            </a:r>
            <a:r>
              <a:rPr lang="en-US" sz="2800" dirty="0">
                <a:solidFill>
                  <a:srgbClr val="C00000"/>
                </a:solidFill>
              </a:rPr>
              <a:t>comprehensive</a:t>
            </a:r>
            <a:r>
              <a:rPr lang="en-US" sz="2800" dirty="0">
                <a:solidFill>
                  <a:srgbClr val="002060"/>
                </a:solidFill>
              </a:rPr>
              <a:t> in scope, </a:t>
            </a:r>
            <a:r>
              <a:rPr lang="en-US" sz="2800" dirty="0">
                <a:solidFill>
                  <a:srgbClr val="C00000"/>
                </a:solidFill>
              </a:rPr>
              <a:t>preventativ</a:t>
            </a:r>
            <a:r>
              <a:rPr lang="en-US" sz="2800" dirty="0">
                <a:solidFill>
                  <a:srgbClr val="002060"/>
                </a:solidFill>
              </a:rPr>
              <a:t>e in design and </a:t>
            </a:r>
            <a:r>
              <a:rPr lang="en-US" sz="2800" dirty="0">
                <a:solidFill>
                  <a:srgbClr val="C00000"/>
                </a:solidFill>
              </a:rPr>
              <a:t>developmental</a:t>
            </a:r>
            <a:r>
              <a:rPr lang="en-US" sz="2800" dirty="0">
                <a:solidFill>
                  <a:srgbClr val="002060"/>
                </a:solidFill>
              </a:rPr>
              <a:t> in nature.</a:t>
            </a:r>
          </a:p>
          <a:p>
            <a:pPr>
              <a:buFont typeface="Wingdings" panose="05000000000000000000" pitchFamily="2" charset="2"/>
              <a:buChar char="q"/>
            </a:pPr>
            <a:endParaRPr lang="en-US" sz="2800" dirty="0">
              <a:solidFill>
                <a:srgbClr val="002060"/>
              </a:solidFill>
            </a:endParaRPr>
          </a:p>
          <a:p>
            <a:pPr>
              <a:buFont typeface="Wingdings" panose="05000000000000000000" pitchFamily="2" charset="2"/>
              <a:buChar char="q"/>
            </a:pPr>
            <a:r>
              <a:rPr lang="en-US" sz="2800" dirty="0">
                <a:solidFill>
                  <a:srgbClr val="002060"/>
                </a:solidFill>
              </a:rPr>
              <a:t>School counseling programs should be an integral part of students’ daily educational environment, and </a:t>
            </a:r>
            <a:endParaRPr lang="en-US" sz="2800" dirty="0" smtClean="0">
              <a:solidFill>
                <a:srgbClr val="002060"/>
              </a:solidFill>
            </a:endParaRPr>
          </a:p>
          <a:p>
            <a:pPr>
              <a:buFont typeface="Wingdings" panose="05000000000000000000" pitchFamily="2" charset="2"/>
              <a:buChar char="q"/>
            </a:pPr>
            <a:endParaRPr lang="en-US" sz="2800" dirty="0">
              <a:solidFill>
                <a:srgbClr val="002060"/>
              </a:solidFill>
            </a:endParaRPr>
          </a:p>
          <a:p>
            <a:pPr>
              <a:buFont typeface="Wingdings" panose="05000000000000000000" pitchFamily="2" charset="2"/>
              <a:buChar char="q"/>
            </a:pPr>
            <a:r>
              <a:rPr lang="en-US" sz="2800" dirty="0">
                <a:solidFill>
                  <a:srgbClr val="002060"/>
                </a:solidFill>
              </a:rPr>
              <a:t>S</a:t>
            </a:r>
            <a:r>
              <a:rPr lang="en-US" sz="2800" dirty="0" smtClean="0">
                <a:solidFill>
                  <a:srgbClr val="002060"/>
                </a:solidFill>
              </a:rPr>
              <a:t>chool </a:t>
            </a:r>
            <a:r>
              <a:rPr lang="en-US" sz="2800" dirty="0">
                <a:solidFill>
                  <a:srgbClr val="002060"/>
                </a:solidFill>
              </a:rPr>
              <a:t>counselors should be partners in </a:t>
            </a:r>
            <a:r>
              <a:rPr lang="en-US" sz="2800" dirty="0">
                <a:solidFill>
                  <a:srgbClr val="C00000"/>
                </a:solidFill>
              </a:rPr>
              <a:t>student achievement</a:t>
            </a:r>
          </a:p>
          <a:p>
            <a:endParaRPr lang="en-US" dirty="0"/>
          </a:p>
        </p:txBody>
      </p:sp>
    </p:spTree>
    <p:extLst>
      <p:ext uri="{BB962C8B-B14F-4D97-AF65-F5344CB8AC3E}">
        <p14:creationId xmlns:p14="http://schemas.microsoft.com/office/powerpoint/2010/main" val="220286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C00000"/>
                </a:solidFill>
              </a:rPr>
              <a:t>ASCA NATIONAL MODEL</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14</a:t>
            </a:fld>
            <a:endParaRPr lang="en-US"/>
          </a:p>
        </p:txBody>
      </p:sp>
      <p:pic>
        <p:nvPicPr>
          <p:cNvPr id="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5405835" cy="542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1828800"/>
            <a:ext cx="2895600" cy="3231654"/>
          </a:xfrm>
          <a:prstGeom prst="rect">
            <a:avLst/>
          </a:prstGeom>
          <a:noFill/>
        </p:spPr>
        <p:txBody>
          <a:bodyPr wrap="square" rtlCol="0">
            <a:spAutoFit/>
          </a:bodyPr>
          <a:lstStyle/>
          <a:p>
            <a:r>
              <a:rPr lang="en-US" sz="2800" dirty="0">
                <a:solidFill>
                  <a:srgbClr val="002060"/>
                </a:solidFill>
              </a:rPr>
              <a:t>Components :</a:t>
            </a:r>
          </a:p>
          <a:p>
            <a:endParaRPr lang="en-US" sz="2800" dirty="0">
              <a:solidFill>
                <a:srgbClr val="002060"/>
              </a:solidFill>
            </a:endParaRPr>
          </a:p>
          <a:p>
            <a:r>
              <a:rPr lang="en-US" sz="2800" dirty="0">
                <a:solidFill>
                  <a:srgbClr val="002060"/>
                </a:solidFill>
              </a:rPr>
              <a:t>1. Foundation</a:t>
            </a:r>
          </a:p>
          <a:p>
            <a:r>
              <a:rPr lang="en-US" sz="2800" dirty="0">
                <a:solidFill>
                  <a:srgbClr val="002060"/>
                </a:solidFill>
              </a:rPr>
              <a:t>2. Management</a:t>
            </a:r>
          </a:p>
          <a:p>
            <a:r>
              <a:rPr lang="en-US" sz="2800" dirty="0">
                <a:solidFill>
                  <a:srgbClr val="002060"/>
                </a:solidFill>
              </a:rPr>
              <a:t>3. Delivery</a:t>
            </a:r>
          </a:p>
          <a:p>
            <a:r>
              <a:rPr lang="en-US" sz="2800" dirty="0" smtClean="0">
                <a:solidFill>
                  <a:srgbClr val="002060"/>
                </a:solidFill>
              </a:rPr>
              <a:t>4. Accountability </a:t>
            </a:r>
            <a:endParaRPr lang="en-US" sz="2800" dirty="0">
              <a:solidFill>
                <a:srgbClr val="002060"/>
              </a:solidFill>
            </a:endParaRPr>
          </a:p>
          <a:p>
            <a:endParaRPr lang="en-US" dirty="0"/>
          </a:p>
          <a:p>
            <a:endParaRPr lang="en-US" dirty="0"/>
          </a:p>
        </p:txBody>
      </p:sp>
    </p:spTree>
    <p:extLst>
      <p:ext uri="{BB962C8B-B14F-4D97-AF65-F5344CB8AC3E}">
        <p14:creationId xmlns:p14="http://schemas.microsoft.com/office/powerpoint/2010/main" val="416391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Four Themes</a:t>
            </a:r>
            <a:endParaRPr lang="en-US" dirty="0">
              <a:solidFill>
                <a:srgbClr val="C00000"/>
              </a:solidFill>
            </a:endParaRPr>
          </a:p>
        </p:txBody>
      </p:sp>
      <p:sp>
        <p:nvSpPr>
          <p:cNvPr id="20" name="Footer Placeholder 19"/>
          <p:cNvSpPr>
            <a:spLocks noGrp="1"/>
          </p:cNvSpPr>
          <p:nvPr>
            <p:ph type="ftr" sz="quarter" idx="11"/>
          </p:nvPr>
        </p:nvSpPr>
        <p:spPr/>
        <p:txBody>
          <a:bodyPr/>
          <a:lstStyle/>
          <a:p>
            <a:r>
              <a:rPr lang="en-US" smtClean="0"/>
              <a:t>Korkut Owen, 2015</a:t>
            </a:r>
            <a:endParaRPr lang="en-US"/>
          </a:p>
        </p:txBody>
      </p:sp>
      <p:sp>
        <p:nvSpPr>
          <p:cNvPr id="21" name="Slide Number Placeholder 20"/>
          <p:cNvSpPr>
            <a:spLocks noGrp="1"/>
          </p:cNvSpPr>
          <p:nvPr>
            <p:ph type="sldNum" sz="quarter" idx="12"/>
          </p:nvPr>
        </p:nvSpPr>
        <p:spPr/>
        <p:txBody>
          <a:bodyPr/>
          <a:lstStyle/>
          <a:p>
            <a:fld id="{B7EF0079-1AFB-4941-A7D8-C6770F766589}" type="slidenum">
              <a:rPr lang="en-US" smtClean="0"/>
              <a:t>15</a:t>
            </a:fld>
            <a:endParaRPr lang="en-US"/>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2800" dirty="0" smtClean="0">
                <a:solidFill>
                  <a:srgbClr val="002060"/>
                </a:solidFill>
              </a:rPr>
              <a:t>Through the application of the four themes, counselors promote achievement and access to rigorous education that leads to closing achievement, opportunity and attainment gaps.</a:t>
            </a:r>
          </a:p>
          <a:p>
            <a:endParaRPr lang="en-US" dirty="0" smtClean="0"/>
          </a:p>
          <a:p>
            <a:endParaRPr lang="en-US" dirty="0"/>
          </a:p>
          <a:p>
            <a:pPr marL="457200" lvl="1" indent="0">
              <a:buNone/>
            </a:pPr>
            <a:r>
              <a:rPr lang="en-US" sz="2800" b="1" dirty="0" smtClean="0"/>
              <a:t>	</a:t>
            </a:r>
          </a:p>
          <a:p>
            <a:pPr marL="457200" lvl="1" indent="0">
              <a:buNone/>
            </a:pPr>
            <a:r>
              <a:rPr lang="en-US" sz="2400" b="1" dirty="0" smtClean="0">
                <a:solidFill>
                  <a:srgbClr val="002060"/>
                </a:solidFill>
              </a:rPr>
              <a:t>Leadership     </a:t>
            </a:r>
            <a:r>
              <a:rPr lang="en-US" sz="2400" b="1" dirty="0">
                <a:solidFill>
                  <a:srgbClr val="002060"/>
                </a:solidFill>
              </a:rPr>
              <a:t>		</a:t>
            </a:r>
            <a:r>
              <a:rPr lang="en-US" sz="2400" b="1" dirty="0" smtClean="0">
                <a:solidFill>
                  <a:srgbClr val="002060"/>
                </a:solidFill>
              </a:rPr>
              <a:t> </a:t>
            </a:r>
            <a:r>
              <a:rPr lang="en-US" sz="2400" b="1" dirty="0">
                <a:solidFill>
                  <a:srgbClr val="002060"/>
                </a:solidFill>
              </a:rPr>
              <a:t>Collaboration</a:t>
            </a:r>
            <a:endParaRPr lang="en-US" sz="2400" b="1" dirty="0" smtClean="0">
              <a:solidFill>
                <a:srgbClr val="002060"/>
              </a:solidFill>
            </a:endParaRPr>
          </a:p>
          <a:p>
            <a:pPr marL="457200" lvl="1" indent="0">
              <a:buNone/>
            </a:pPr>
            <a:r>
              <a:rPr lang="en-US" sz="2400" b="1" dirty="0" smtClean="0">
                <a:solidFill>
                  <a:srgbClr val="002060"/>
                </a:solidFill>
              </a:rPr>
              <a:t>			</a:t>
            </a:r>
          </a:p>
          <a:p>
            <a:pPr marL="457200" lvl="1" indent="0">
              <a:buNone/>
            </a:pPr>
            <a:r>
              <a:rPr lang="en-US" sz="2400" b="1" dirty="0">
                <a:solidFill>
                  <a:srgbClr val="002060"/>
                </a:solidFill>
              </a:rPr>
              <a:t>	</a:t>
            </a:r>
            <a:r>
              <a:rPr lang="en-US" sz="2400" b="1" dirty="0" smtClean="0">
                <a:solidFill>
                  <a:srgbClr val="002060"/>
                </a:solidFill>
              </a:rPr>
              <a:t>		Advocacy</a:t>
            </a:r>
          </a:p>
          <a:p>
            <a:pPr marL="457200" lvl="1" indent="0">
              <a:buNone/>
            </a:pPr>
            <a:r>
              <a:rPr lang="en-US" sz="2400" b="1" dirty="0">
                <a:solidFill>
                  <a:srgbClr val="002060"/>
                </a:solidFill>
              </a:rPr>
              <a:t>	</a:t>
            </a:r>
            <a:r>
              <a:rPr lang="en-US" sz="2400" b="1" dirty="0" smtClean="0">
                <a:solidFill>
                  <a:srgbClr val="002060"/>
                </a:solidFill>
              </a:rPr>
              <a:t>					Systemic Change</a:t>
            </a:r>
            <a:endParaRPr lang="en-US" sz="2400" b="1" dirty="0">
              <a:solidFill>
                <a:srgbClr val="002060"/>
              </a:solidFill>
            </a:endParaRPr>
          </a:p>
        </p:txBody>
      </p:sp>
      <p:cxnSp>
        <p:nvCxnSpPr>
          <p:cNvPr id="5" name="Straight Arrow Connector 4"/>
          <p:cNvCxnSpPr/>
          <p:nvPr/>
        </p:nvCxnSpPr>
        <p:spPr>
          <a:xfrm flipH="1">
            <a:off x="1676400" y="3431241"/>
            <a:ext cx="1905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29200" y="3662082"/>
            <a:ext cx="76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19800" y="3581400"/>
            <a:ext cx="1066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429000" y="3776382"/>
            <a:ext cx="838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6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0000"/>
                </a:solidFill>
                <a:cs typeface="Arial" pitchFamily="34" charset="0"/>
              </a:rPr>
              <a:t>Collaboration</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16</a:t>
            </a:fld>
            <a:endParaRPr lang="en-US"/>
          </a:p>
        </p:txBody>
      </p:sp>
      <p:sp>
        <p:nvSpPr>
          <p:cNvPr id="5" name="Content Placeholder 4"/>
          <p:cNvSpPr>
            <a:spLocks noGrp="1"/>
          </p:cNvSpPr>
          <p:nvPr>
            <p:ph sz="quarter" idx="1"/>
          </p:nvPr>
        </p:nvSpPr>
        <p:spPr>
          <a:xfrm>
            <a:off x="304800" y="1600200"/>
            <a:ext cx="8503920" cy="4572000"/>
          </a:xfrm>
        </p:spPr>
        <p:txBody>
          <a:bodyPr/>
          <a:lstStyle/>
          <a:p>
            <a:r>
              <a:rPr lang="en-US" sz="3200" dirty="0" err="1">
                <a:solidFill>
                  <a:srgbClr val="002060"/>
                </a:solidFill>
              </a:rPr>
              <a:t>Bir</a:t>
            </a:r>
            <a:r>
              <a:rPr lang="en-US" sz="3200" dirty="0">
                <a:solidFill>
                  <a:srgbClr val="002060"/>
                </a:solidFill>
              </a:rPr>
              <a:t> </a:t>
            </a:r>
            <a:r>
              <a:rPr lang="en-US" sz="3200" dirty="0" err="1">
                <a:solidFill>
                  <a:srgbClr val="002060"/>
                </a:solidFill>
              </a:rPr>
              <a:t>elin</a:t>
            </a:r>
            <a:r>
              <a:rPr lang="en-US" sz="3200" dirty="0">
                <a:solidFill>
                  <a:srgbClr val="002060"/>
                </a:solidFill>
              </a:rPr>
              <a:t> </a:t>
            </a:r>
            <a:r>
              <a:rPr lang="en-US" sz="3200" dirty="0" err="1">
                <a:solidFill>
                  <a:srgbClr val="002060"/>
                </a:solidFill>
              </a:rPr>
              <a:t>nesi</a:t>
            </a:r>
            <a:r>
              <a:rPr lang="en-US" sz="3200" dirty="0">
                <a:solidFill>
                  <a:srgbClr val="002060"/>
                </a:solidFill>
              </a:rPr>
              <a:t> </a:t>
            </a:r>
            <a:r>
              <a:rPr lang="en-US" sz="3200" dirty="0" err="1">
                <a:solidFill>
                  <a:srgbClr val="002060"/>
                </a:solidFill>
              </a:rPr>
              <a:t>var</a:t>
            </a:r>
            <a:r>
              <a:rPr lang="en-US" sz="3200" dirty="0">
                <a:solidFill>
                  <a:srgbClr val="002060"/>
                </a:solidFill>
              </a:rPr>
              <a:t> </a:t>
            </a:r>
            <a:r>
              <a:rPr lang="en-US" sz="3200" dirty="0" err="1">
                <a:solidFill>
                  <a:srgbClr val="002060"/>
                </a:solidFill>
              </a:rPr>
              <a:t>iki</a:t>
            </a:r>
            <a:r>
              <a:rPr lang="en-US" sz="3200" dirty="0">
                <a:solidFill>
                  <a:srgbClr val="002060"/>
                </a:solidFill>
              </a:rPr>
              <a:t> </a:t>
            </a:r>
            <a:r>
              <a:rPr lang="en-US" sz="3200" dirty="0" err="1">
                <a:solidFill>
                  <a:srgbClr val="002060"/>
                </a:solidFill>
              </a:rPr>
              <a:t>elin</a:t>
            </a:r>
            <a:r>
              <a:rPr lang="en-US" sz="3200" dirty="0">
                <a:solidFill>
                  <a:srgbClr val="002060"/>
                </a:solidFill>
              </a:rPr>
              <a:t> </a:t>
            </a:r>
            <a:r>
              <a:rPr lang="en-US" sz="3200" dirty="0" err="1">
                <a:solidFill>
                  <a:srgbClr val="002060"/>
                </a:solidFill>
              </a:rPr>
              <a:t>sesi</a:t>
            </a:r>
            <a:r>
              <a:rPr lang="en-US" sz="3200" dirty="0">
                <a:solidFill>
                  <a:srgbClr val="002060"/>
                </a:solidFill>
              </a:rPr>
              <a:t> </a:t>
            </a:r>
            <a:r>
              <a:rPr lang="en-US" sz="3200" dirty="0" err="1">
                <a:solidFill>
                  <a:srgbClr val="002060"/>
                </a:solidFill>
              </a:rPr>
              <a:t>var</a:t>
            </a:r>
            <a:r>
              <a:rPr lang="en-US" sz="3200" dirty="0" smtClean="0">
                <a:solidFill>
                  <a:srgbClr val="002060"/>
                </a:solidFill>
              </a:rPr>
              <a:t>!!!!</a:t>
            </a:r>
          </a:p>
          <a:p>
            <a:endParaRPr lang="en-US" sz="2800" dirty="0">
              <a:solidFill>
                <a:srgbClr val="002060"/>
              </a:solidFill>
            </a:endParaRPr>
          </a:p>
          <a:p>
            <a:pPr>
              <a:buFont typeface="Wingdings" panose="05000000000000000000" pitchFamily="2" charset="2"/>
              <a:buChar char="q"/>
              <a:defRPr/>
            </a:pPr>
            <a:r>
              <a:rPr lang="en-US" sz="2800" dirty="0">
                <a:solidFill>
                  <a:srgbClr val="002060"/>
                </a:solidFill>
              </a:rPr>
              <a:t>School counseling team</a:t>
            </a:r>
          </a:p>
          <a:p>
            <a:pPr>
              <a:buFont typeface="Wingdings" panose="05000000000000000000" pitchFamily="2" charset="2"/>
              <a:buChar char="q"/>
              <a:defRPr/>
            </a:pPr>
            <a:r>
              <a:rPr lang="en-US" sz="2800" dirty="0">
                <a:solidFill>
                  <a:srgbClr val="002060"/>
                </a:solidFill>
              </a:rPr>
              <a:t>Support staff</a:t>
            </a:r>
          </a:p>
          <a:p>
            <a:pPr>
              <a:buFont typeface="Wingdings" panose="05000000000000000000" pitchFamily="2" charset="2"/>
              <a:buChar char="q"/>
              <a:defRPr/>
            </a:pPr>
            <a:r>
              <a:rPr lang="en-US" sz="2800" dirty="0">
                <a:solidFill>
                  <a:srgbClr val="002060"/>
                </a:solidFill>
              </a:rPr>
              <a:t>Administrators</a:t>
            </a:r>
          </a:p>
          <a:p>
            <a:pPr>
              <a:buFont typeface="Wingdings" panose="05000000000000000000" pitchFamily="2" charset="2"/>
              <a:buChar char="q"/>
              <a:defRPr/>
            </a:pPr>
            <a:r>
              <a:rPr lang="en-US" sz="2800" dirty="0">
                <a:solidFill>
                  <a:srgbClr val="002060"/>
                </a:solidFill>
              </a:rPr>
              <a:t>Teachers</a:t>
            </a:r>
          </a:p>
          <a:p>
            <a:pPr>
              <a:buFont typeface="Wingdings" panose="05000000000000000000" pitchFamily="2" charset="2"/>
              <a:buChar char="q"/>
              <a:defRPr/>
            </a:pPr>
            <a:r>
              <a:rPr lang="en-US" sz="2800" dirty="0">
                <a:solidFill>
                  <a:srgbClr val="002060"/>
                </a:solidFill>
              </a:rPr>
              <a:t>Parents </a:t>
            </a:r>
          </a:p>
          <a:p>
            <a:pPr>
              <a:buFont typeface="Wingdings" panose="05000000000000000000" pitchFamily="2" charset="2"/>
              <a:buChar char="q"/>
              <a:defRPr/>
            </a:pPr>
            <a:r>
              <a:rPr lang="en-US" sz="2800" dirty="0">
                <a:solidFill>
                  <a:srgbClr val="002060"/>
                </a:solidFill>
              </a:rPr>
              <a:t>Community (agencies)</a:t>
            </a:r>
            <a:endParaRPr lang="en-US" sz="1200" dirty="0">
              <a:solidFill>
                <a:srgbClr val="002060"/>
              </a:solidFill>
            </a:endParaRPr>
          </a:p>
          <a:p>
            <a:endParaRPr lang="en-US" sz="2800" dirty="0">
              <a:solidFill>
                <a:srgbClr val="002060"/>
              </a:solidFill>
            </a:endParaRPr>
          </a:p>
          <a:p>
            <a:endParaRPr lang="en-US" dirty="0"/>
          </a:p>
        </p:txBody>
      </p:sp>
    </p:spTree>
    <p:extLst>
      <p:ext uri="{BB962C8B-B14F-4D97-AF65-F5344CB8AC3E}">
        <p14:creationId xmlns:p14="http://schemas.microsoft.com/office/powerpoint/2010/main" val="375823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Leadership </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17</a:t>
            </a:fld>
            <a:endParaRPr lang="en-US"/>
          </a:p>
        </p:txBody>
      </p:sp>
      <p:sp>
        <p:nvSpPr>
          <p:cNvPr id="5" name="Content Placeholder 4"/>
          <p:cNvSpPr>
            <a:spLocks noGrp="1"/>
          </p:cNvSpPr>
          <p:nvPr>
            <p:ph sz="quarter" idx="1"/>
          </p:nvPr>
        </p:nvSpPr>
        <p:spPr/>
        <p:txBody>
          <a:bodyPr/>
          <a:lstStyle/>
          <a:p>
            <a:endParaRPr lang="en-US" dirty="0" smtClean="0"/>
          </a:p>
          <a:p>
            <a:r>
              <a:rPr lang="en-US" sz="3200" dirty="0" smtClean="0">
                <a:solidFill>
                  <a:srgbClr val="002060"/>
                </a:solidFill>
              </a:rPr>
              <a:t>School counselors should take leadership respons</a:t>
            </a:r>
            <a:r>
              <a:rPr lang="en-US" sz="3200" dirty="0" smtClean="0">
                <a:solidFill>
                  <a:srgbClr val="002060"/>
                </a:solidFill>
              </a:rPr>
              <a:t>ibilities  for change</a:t>
            </a:r>
            <a:endParaRPr lang="en-US" sz="3200" dirty="0">
              <a:solidFill>
                <a:srgbClr val="002060"/>
              </a:solidFill>
            </a:endParaRPr>
          </a:p>
        </p:txBody>
      </p:sp>
    </p:spTree>
    <p:extLst>
      <p:ext uri="{BB962C8B-B14F-4D97-AF65-F5344CB8AC3E}">
        <p14:creationId xmlns:p14="http://schemas.microsoft.com/office/powerpoint/2010/main" val="73936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Advocacy</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18</a:t>
            </a:fld>
            <a:endParaRPr lang="en-US"/>
          </a:p>
        </p:txBody>
      </p:sp>
      <p:sp>
        <p:nvSpPr>
          <p:cNvPr id="5" name="Content Placeholder 4"/>
          <p:cNvSpPr>
            <a:spLocks noGrp="1"/>
          </p:cNvSpPr>
          <p:nvPr>
            <p:ph sz="quarter" idx="1"/>
          </p:nvPr>
        </p:nvSpPr>
        <p:spPr/>
        <p:txBody>
          <a:bodyPr>
            <a:normAutofit/>
          </a:bodyPr>
          <a:lstStyle/>
          <a:p>
            <a:endParaRPr lang="en-US" sz="3600" dirty="0" smtClean="0">
              <a:solidFill>
                <a:srgbClr val="002060"/>
              </a:solidFill>
            </a:endParaRPr>
          </a:p>
          <a:p>
            <a:r>
              <a:rPr lang="en-US" sz="3600" dirty="0" smtClean="0">
                <a:solidFill>
                  <a:srgbClr val="002060"/>
                </a:solidFill>
              </a:rPr>
              <a:t>Educational </a:t>
            </a:r>
            <a:r>
              <a:rPr lang="en-US" sz="3600" dirty="0">
                <a:solidFill>
                  <a:srgbClr val="002060"/>
                </a:solidFill>
              </a:rPr>
              <a:t>Equity ensures that each child is able to derive maximum benefit from his/her educational experience.</a:t>
            </a:r>
          </a:p>
          <a:p>
            <a:endParaRPr lang="en-US" sz="3200" dirty="0">
              <a:solidFill>
                <a:srgbClr val="002060"/>
              </a:solidFill>
            </a:endParaRPr>
          </a:p>
        </p:txBody>
      </p:sp>
    </p:spTree>
    <p:extLst>
      <p:ext uri="{BB962C8B-B14F-4D97-AF65-F5344CB8AC3E}">
        <p14:creationId xmlns:p14="http://schemas.microsoft.com/office/powerpoint/2010/main" val="321021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600" dirty="0" smtClean="0">
                <a:solidFill>
                  <a:srgbClr val="C00000"/>
                </a:solidFill>
                <a:latin typeface="+mn-lt"/>
              </a:rPr>
              <a:t>Systemic Change</a:t>
            </a:r>
            <a:endParaRPr lang="en-US" sz="2400" dirty="0">
              <a:latin typeface="+mn-lt"/>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19</a:t>
            </a:fld>
            <a:endParaRPr lang="en-US"/>
          </a:p>
        </p:txBody>
      </p:sp>
      <p:sp>
        <p:nvSpPr>
          <p:cNvPr id="5" name="Content Placeholder 4"/>
          <p:cNvSpPr>
            <a:spLocks noGrp="1"/>
          </p:cNvSpPr>
          <p:nvPr>
            <p:ph sz="quarter" idx="1"/>
          </p:nvPr>
        </p:nvSpPr>
        <p:spPr>
          <a:xfrm>
            <a:off x="457200" y="1752600"/>
            <a:ext cx="8043672" cy="4346448"/>
          </a:xfrm>
        </p:spPr>
        <p:txBody>
          <a:bodyPr/>
          <a:lstStyle/>
          <a:p>
            <a:pPr>
              <a:lnSpc>
                <a:spcPct val="90000"/>
              </a:lnSpc>
              <a:buFont typeface="Wingdings" panose="05000000000000000000" pitchFamily="2" charset="2"/>
              <a:buChar char="q"/>
              <a:defRPr/>
            </a:pPr>
            <a:r>
              <a:rPr lang="en-US" sz="3200" dirty="0" smtClean="0">
                <a:solidFill>
                  <a:srgbClr val="002060"/>
                </a:solidFill>
              </a:rPr>
              <a:t>Improve </a:t>
            </a:r>
            <a:r>
              <a:rPr lang="en-US" sz="3200" dirty="0">
                <a:solidFill>
                  <a:srgbClr val="002060"/>
                </a:solidFill>
              </a:rPr>
              <a:t>School Climate</a:t>
            </a:r>
          </a:p>
          <a:p>
            <a:pPr>
              <a:lnSpc>
                <a:spcPct val="90000"/>
              </a:lnSpc>
              <a:buFont typeface="Wingdings" panose="05000000000000000000" pitchFamily="2" charset="2"/>
              <a:buChar char="q"/>
              <a:defRPr/>
            </a:pPr>
            <a:endParaRPr lang="en-US" sz="3200" dirty="0" smtClean="0">
              <a:solidFill>
                <a:srgbClr val="002060"/>
              </a:solidFill>
            </a:endParaRPr>
          </a:p>
          <a:p>
            <a:pPr>
              <a:lnSpc>
                <a:spcPct val="90000"/>
              </a:lnSpc>
              <a:buFont typeface="Wingdings" panose="05000000000000000000" pitchFamily="2" charset="2"/>
              <a:buChar char="q"/>
              <a:defRPr/>
            </a:pPr>
            <a:r>
              <a:rPr lang="en-US" sz="3200" dirty="0" smtClean="0">
                <a:solidFill>
                  <a:srgbClr val="002060"/>
                </a:solidFill>
              </a:rPr>
              <a:t>Improve </a:t>
            </a:r>
            <a:r>
              <a:rPr lang="en-US" sz="3200" dirty="0">
                <a:solidFill>
                  <a:srgbClr val="002060"/>
                </a:solidFill>
              </a:rPr>
              <a:t>Attendance Attitudes </a:t>
            </a:r>
          </a:p>
          <a:p>
            <a:pPr>
              <a:lnSpc>
                <a:spcPct val="90000"/>
              </a:lnSpc>
              <a:buFont typeface="Wingdings" panose="05000000000000000000" pitchFamily="2" charset="2"/>
              <a:buChar char="q"/>
              <a:defRPr/>
            </a:pPr>
            <a:endParaRPr lang="en-US" sz="3200" dirty="0" smtClean="0">
              <a:solidFill>
                <a:srgbClr val="002060"/>
              </a:solidFill>
            </a:endParaRPr>
          </a:p>
          <a:p>
            <a:pPr>
              <a:lnSpc>
                <a:spcPct val="90000"/>
              </a:lnSpc>
              <a:buFont typeface="Wingdings" panose="05000000000000000000" pitchFamily="2" charset="2"/>
              <a:buChar char="q"/>
              <a:defRPr/>
            </a:pPr>
            <a:r>
              <a:rPr lang="en-US" sz="3200" dirty="0" smtClean="0">
                <a:solidFill>
                  <a:srgbClr val="002060"/>
                </a:solidFill>
              </a:rPr>
              <a:t>Academic </a:t>
            </a:r>
            <a:r>
              <a:rPr lang="en-US" sz="3200" dirty="0">
                <a:solidFill>
                  <a:srgbClr val="002060"/>
                </a:solidFill>
              </a:rPr>
              <a:t>Achievement</a:t>
            </a:r>
          </a:p>
          <a:p>
            <a:pPr marL="0" indent="0">
              <a:lnSpc>
                <a:spcPct val="90000"/>
              </a:lnSpc>
              <a:buNone/>
              <a:defRPr/>
            </a:pPr>
            <a:endParaRPr lang="en-US" sz="2800" dirty="0" smtClean="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414211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C00000"/>
                </a:solidFill>
              </a:rPr>
              <a:t>Objectives</a:t>
            </a:r>
            <a:endParaRPr lang="en-US" sz="4800"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2</a:t>
            </a:fld>
            <a:endParaRPr lang="en-US"/>
          </a:p>
        </p:txBody>
      </p:sp>
      <p:sp>
        <p:nvSpPr>
          <p:cNvPr id="5" name="Content Placeholder 4"/>
          <p:cNvSpPr>
            <a:spLocks noGrp="1"/>
          </p:cNvSpPr>
          <p:nvPr>
            <p:ph sz="quarter" idx="1"/>
          </p:nvPr>
        </p:nvSpPr>
        <p:spPr/>
        <p:txBody>
          <a:bodyPr>
            <a:normAutofit fontScale="92500" lnSpcReduction="20000"/>
          </a:bodyPr>
          <a:lstStyle/>
          <a:p>
            <a:pPr>
              <a:buFont typeface="Wingdings" pitchFamily="16" charset="2"/>
              <a:buChar char="n"/>
              <a:defRPr/>
            </a:pPr>
            <a:r>
              <a:rPr lang="en-US" sz="4000" dirty="0">
                <a:solidFill>
                  <a:srgbClr val="002060"/>
                </a:solidFill>
              </a:rPr>
              <a:t>ASCA </a:t>
            </a:r>
            <a:r>
              <a:rPr lang="en-US" sz="4000" dirty="0" smtClean="0">
                <a:solidFill>
                  <a:srgbClr val="002060"/>
                </a:solidFill>
              </a:rPr>
              <a:t>Model</a:t>
            </a:r>
          </a:p>
          <a:p>
            <a:pPr lvl="1">
              <a:buFont typeface="Wingdings" pitchFamily="16" charset="2"/>
              <a:buChar char="n"/>
              <a:defRPr/>
            </a:pPr>
            <a:r>
              <a:rPr lang="en-US" sz="3500" dirty="0" smtClean="0">
                <a:solidFill>
                  <a:srgbClr val="002060"/>
                </a:solidFill>
              </a:rPr>
              <a:t>Components (foundation, management, delivery and accountability)</a:t>
            </a:r>
          </a:p>
          <a:p>
            <a:pPr lvl="1">
              <a:buFont typeface="Wingdings" pitchFamily="16" charset="2"/>
              <a:buChar char="n"/>
              <a:defRPr/>
            </a:pPr>
            <a:r>
              <a:rPr lang="en-US" sz="3500" dirty="0" smtClean="0">
                <a:solidFill>
                  <a:srgbClr val="002060"/>
                </a:solidFill>
              </a:rPr>
              <a:t>Themes (leadership, collaboration, advocacy, systemic change)</a:t>
            </a:r>
          </a:p>
          <a:p>
            <a:pPr lvl="1">
              <a:buFont typeface="Wingdings" pitchFamily="16" charset="2"/>
              <a:buChar char="n"/>
              <a:defRPr/>
            </a:pPr>
            <a:endParaRPr lang="en-US" sz="3500" dirty="0">
              <a:solidFill>
                <a:srgbClr val="002060"/>
              </a:solidFill>
            </a:endParaRPr>
          </a:p>
          <a:p>
            <a:pPr>
              <a:buFont typeface="Wingdings" pitchFamily="16" charset="2"/>
              <a:buChar char="n"/>
              <a:defRPr/>
            </a:pPr>
            <a:r>
              <a:rPr lang="en-US" sz="4000" dirty="0" smtClean="0">
                <a:solidFill>
                  <a:srgbClr val="002060"/>
                </a:solidFill>
              </a:rPr>
              <a:t>Programs Should be Data Driven</a:t>
            </a:r>
          </a:p>
          <a:p>
            <a:pPr>
              <a:buFont typeface="Wingdings" pitchFamily="16" charset="2"/>
              <a:buChar char="n"/>
              <a:defRPr/>
            </a:pPr>
            <a:r>
              <a:rPr lang="en-US" sz="4000" dirty="0" smtClean="0">
                <a:solidFill>
                  <a:srgbClr val="002060"/>
                </a:solidFill>
              </a:rPr>
              <a:t>Comprehensive </a:t>
            </a:r>
            <a:r>
              <a:rPr lang="en-US" sz="4000" dirty="0">
                <a:solidFill>
                  <a:srgbClr val="002060"/>
                </a:solidFill>
              </a:rPr>
              <a:t>School Counseling </a:t>
            </a:r>
            <a:r>
              <a:rPr lang="en-US" sz="4000" dirty="0" smtClean="0">
                <a:solidFill>
                  <a:srgbClr val="002060"/>
                </a:solidFill>
              </a:rPr>
              <a:t>Program</a:t>
            </a:r>
            <a:endParaRPr lang="en-US" sz="4000" dirty="0">
              <a:solidFill>
                <a:srgbClr val="002060"/>
              </a:solidFill>
            </a:endParaRPr>
          </a:p>
          <a:p>
            <a:pPr marL="0" indent="0">
              <a:buNone/>
              <a:defRPr/>
            </a:pPr>
            <a:endParaRPr lang="en-US" dirty="0"/>
          </a:p>
        </p:txBody>
      </p:sp>
    </p:spTree>
    <p:extLst>
      <p:ext uri="{BB962C8B-B14F-4D97-AF65-F5344CB8AC3E}">
        <p14:creationId xmlns:p14="http://schemas.microsoft.com/office/powerpoint/2010/main" val="61565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20</a:t>
            </a:fld>
            <a:endParaRPr lang="en-US"/>
          </a:p>
        </p:txBody>
      </p:sp>
      <p:pic>
        <p:nvPicPr>
          <p:cNvPr id="1026" name="Picture 2" descr="http://homes.cs.washington.edu/~rea/teaching/dataprogramming/images/mag_popsc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662"/>
            <a:ext cx="485775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5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00000"/>
                </a:solidFill>
              </a:rPr>
              <a:t>CSCP depends on data!</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21</a:t>
            </a:fld>
            <a:endParaRPr lang="en-US"/>
          </a:p>
        </p:txBody>
      </p:sp>
      <p:sp>
        <p:nvSpPr>
          <p:cNvPr id="5" name="Content Placeholder 4"/>
          <p:cNvSpPr>
            <a:spLocks noGrp="1"/>
          </p:cNvSpPr>
          <p:nvPr>
            <p:ph sz="quarter" idx="1"/>
          </p:nvPr>
        </p:nvSpPr>
        <p:spPr/>
        <p:txBody>
          <a:bodyPr/>
          <a:lstStyle/>
          <a:p>
            <a:endParaRPr lang="en-US" dirty="0" smtClean="0"/>
          </a:p>
          <a:p>
            <a:endParaRPr lang="en-US" dirty="0"/>
          </a:p>
          <a:p>
            <a:r>
              <a:rPr lang="en-US" sz="4000" dirty="0" smtClean="0">
                <a:solidFill>
                  <a:srgbClr val="002060"/>
                </a:solidFill>
              </a:rPr>
              <a:t>Information is power!!!</a:t>
            </a:r>
          </a:p>
          <a:p>
            <a:r>
              <a:rPr lang="en-US" sz="4000" dirty="0" smtClean="0">
                <a:solidFill>
                  <a:srgbClr val="002060"/>
                </a:solidFill>
              </a:rPr>
              <a:t>The </a:t>
            </a:r>
            <a:r>
              <a:rPr lang="en-US" sz="4000" dirty="0">
                <a:solidFill>
                  <a:srgbClr val="002060"/>
                </a:solidFill>
              </a:rPr>
              <a:t>most successful people get the best </a:t>
            </a:r>
            <a:r>
              <a:rPr lang="en-US" sz="4000" dirty="0" smtClean="0">
                <a:solidFill>
                  <a:srgbClr val="002060"/>
                </a:solidFill>
              </a:rPr>
              <a:t>information!!!</a:t>
            </a:r>
            <a:endParaRPr lang="en-US" sz="3600" dirty="0">
              <a:solidFill>
                <a:srgbClr val="002060"/>
              </a:solidFill>
            </a:endParaRPr>
          </a:p>
        </p:txBody>
      </p:sp>
    </p:spTree>
    <p:extLst>
      <p:ext uri="{BB962C8B-B14F-4D97-AF65-F5344CB8AC3E}">
        <p14:creationId xmlns:p14="http://schemas.microsoft.com/office/powerpoint/2010/main" val="205701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00000"/>
                </a:solidFill>
                <a:cs typeface="Arial" pitchFamily="34" charset="0"/>
              </a:rPr>
              <a:t>Data Driven Programs</a:t>
            </a:r>
            <a:r>
              <a:rPr lang="en-US" sz="4800" dirty="0">
                <a:solidFill>
                  <a:srgbClr val="C00000"/>
                </a:solidFill>
                <a:cs typeface="Arial" pitchFamily="34" charset="0"/>
              </a:rPr>
              <a:t> </a:t>
            </a:r>
            <a:r>
              <a:rPr lang="en-US" sz="3600" dirty="0" smtClean="0">
                <a:solidFill>
                  <a:srgbClr val="C00000"/>
                </a:solidFill>
              </a:rPr>
              <a:t> </a:t>
            </a:r>
            <a:endParaRPr lang="en-US" sz="3600"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22</a:t>
            </a:fld>
            <a:endParaRPr lang="en-US"/>
          </a:p>
        </p:txBody>
      </p:sp>
      <p:sp>
        <p:nvSpPr>
          <p:cNvPr id="5" name="Content Placeholder 4"/>
          <p:cNvSpPr>
            <a:spLocks noGrp="1"/>
          </p:cNvSpPr>
          <p:nvPr>
            <p:ph sz="quarter" idx="1"/>
          </p:nvPr>
        </p:nvSpPr>
        <p:spPr>
          <a:xfrm>
            <a:off x="304800" y="1981200"/>
            <a:ext cx="8686800" cy="4117848"/>
          </a:xfrm>
        </p:spPr>
        <p:txBody>
          <a:bodyPr>
            <a:normAutofit lnSpcReduction="10000"/>
          </a:bodyPr>
          <a:lstStyle/>
          <a:p>
            <a:pPr>
              <a:lnSpc>
                <a:spcPct val="90000"/>
              </a:lnSpc>
              <a:buFont typeface="Arial" pitchFamily="34" charset="0"/>
              <a:buChar char="•"/>
              <a:defRPr/>
            </a:pPr>
            <a:r>
              <a:rPr lang="en-US" sz="3000" b="1" dirty="0">
                <a:solidFill>
                  <a:srgbClr val="002060"/>
                </a:solidFill>
              </a:rPr>
              <a:t>Needs </a:t>
            </a:r>
            <a:r>
              <a:rPr lang="en-US" sz="3000" b="1" dirty="0" smtClean="0">
                <a:solidFill>
                  <a:srgbClr val="002060"/>
                </a:solidFill>
              </a:rPr>
              <a:t>Assessments  </a:t>
            </a:r>
            <a:r>
              <a:rPr lang="en-US" sz="2200" dirty="0" smtClean="0">
                <a:solidFill>
                  <a:srgbClr val="002060"/>
                </a:solidFill>
              </a:rPr>
              <a:t>(According to research findings, what students need?)</a:t>
            </a:r>
            <a:endParaRPr lang="en-US" sz="2200" dirty="0">
              <a:solidFill>
                <a:srgbClr val="002060"/>
              </a:solidFill>
            </a:endParaRPr>
          </a:p>
          <a:p>
            <a:pPr>
              <a:lnSpc>
                <a:spcPct val="90000"/>
              </a:lnSpc>
              <a:buFont typeface="Arial" pitchFamily="34" charset="0"/>
              <a:buChar char="•"/>
              <a:defRPr/>
            </a:pPr>
            <a:endParaRPr lang="en-US" sz="3000" dirty="0" smtClean="0">
              <a:solidFill>
                <a:srgbClr val="002060"/>
              </a:solidFill>
            </a:endParaRPr>
          </a:p>
          <a:p>
            <a:pPr>
              <a:lnSpc>
                <a:spcPct val="90000"/>
              </a:lnSpc>
              <a:buFont typeface="Arial" pitchFamily="34" charset="0"/>
              <a:buChar char="•"/>
              <a:defRPr/>
            </a:pPr>
            <a:r>
              <a:rPr lang="en-US" sz="3000" b="1" dirty="0" smtClean="0">
                <a:solidFill>
                  <a:srgbClr val="002060"/>
                </a:solidFill>
              </a:rPr>
              <a:t>Set </a:t>
            </a:r>
            <a:r>
              <a:rPr lang="en-US" sz="3000" b="1" dirty="0">
                <a:solidFill>
                  <a:srgbClr val="002060"/>
                </a:solidFill>
              </a:rPr>
              <a:t>Goals </a:t>
            </a:r>
            <a:r>
              <a:rPr lang="en-US" sz="2200" dirty="0" smtClean="0">
                <a:solidFill>
                  <a:srgbClr val="002060"/>
                </a:solidFill>
              </a:rPr>
              <a:t>(What we should do? How?)</a:t>
            </a:r>
            <a:endParaRPr lang="en-US" sz="2200" dirty="0">
              <a:solidFill>
                <a:srgbClr val="002060"/>
              </a:solidFill>
            </a:endParaRPr>
          </a:p>
          <a:p>
            <a:pPr>
              <a:lnSpc>
                <a:spcPct val="90000"/>
              </a:lnSpc>
              <a:buFont typeface="Arial" pitchFamily="34" charset="0"/>
              <a:buChar char="•"/>
              <a:defRPr/>
            </a:pPr>
            <a:endParaRPr lang="en-US" sz="3000" dirty="0" smtClean="0">
              <a:solidFill>
                <a:srgbClr val="002060"/>
              </a:solidFill>
            </a:endParaRPr>
          </a:p>
          <a:p>
            <a:pPr>
              <a:lnSpc>
                <a:spcPct val="90000"/>
              </a:lnSpc>
              <a:buFont typeface="Arial" pitchFamily="34" charset="0"/>
              <a:buChar char="•"/>
              <a:defRPr/>
            </a:pPr>
            <a:r>
              <a:rPr lang="en-US" sz="3000" b="1" dirty="0" smtClean="0">
                <a:solidFill>
                  <a:srgbClr val="002060"/>
                </a:solidFill>
              </a:rPr>
              <a:t>Implement </a:t>
            </a:r>
            <a:r>
              <a:rPr lang="en-US" sz="3000" b="1" dirty="0">
                <a:solidFill>
                  <a:srgbClr val="002060"/>
                </a:solidFill>
              </a:rPr>
              <a:t>Interventions </a:t>
            </a:r>
            <a:r>
              <a:rPr lang="en-US" sz="2200" dirty="0">
                <a:solidFill>
                  <a:srgbClr val="002060"/>
                </a:solidFill>
              </a:rPr>
              <a:t>(</a:t>
            </a:r>
            <a:r>
              <a:rPr lang="en-US" sz="2200" dirty="0" smtClean="0">
                <a:solidFill>
                  <a:srgbClr val="002060"/>
                </a:solidFill>
              </a:rPr>
              <a:t>Prepare or adapt programs and implement</a:t>
            </a:r>
            <a:r>
              <a:rPr lang="en-US" sz="2200" dirty="0">
                <a:solidFill>
                  <a:srgbClr val="002060"/>
                </a:solidFill>
              </a:rPr>
              <a:t>)</a:t>
            </a:r>
          </a:p>
          <a:p>
            <a:pPr>
              <a:lnSpc>
                <a:spcPct val="90000"/>
              </a:lnSpc>
              <a:buFont typeface="Arial" pitchFamily="34" charset="0"/>
              <a:buChar char="•"/>
              <a:defRPr/>
            </a:pPr>
            <a:endParaRPr lang="en-US" sz="3000" dirty="0" smtClean="0">
              <a:solidFill>
                <a:srgbClr val="002060"/>
              </a:solidFill>
            </a:endParaRPr>
          </a:p>
          <a:p>
            <a:pPr>
              <a:lnSpc>
                <a:spcPct val="90000"/>
              </a:lnSpc>
              <a:buFont typeface="Arial" pitchFamily="34" charset="0"/>
              <a:buChar char="•"/>
              <a:defRPr/>
            </a:pPr>
            <a:r>
              <a:rPr lang="en-US" sz="3000" b="1" dirty="0" smtClean="0">
                <a:solidFill>
                  <a:srgbClr val="002060"/>
                </a:solidFill>
              </a:rPr>
              <a:t>Evaluate</a:t>
            </a:r>
            <a:r>
              <a:rPr lang="en-US" sz="3000" dirty="0" smtClean="0">
                <a:solidFill>
                  <a:srgbClr val="002060"/>
                </a:solidFill>
              </a:rPr>
              <a:t> </a:t>
            </a:r>
            <a:r>
              <a:rPr lang="en-US" sz="2200" dirty="0" smtClean="0">
                <a:solidFill>
                  <a:srgbClr val="002060"/>
                </a:solidFill>
              </a:rPr>
              <a:t>(Effectiveness of what we did)</a:t>
            </a:r>
            <a:endParaRPr lang="en-US" sz="3000" dirty="0">
              <a:solidFill>
                <a:srgbClr val="002060"/>
              </a:solidFill>
            </a:endParaRPr>
          </a:p>
          <a:p>
            <a:pPr marL="0" indent="0">
              <a:buNone/>
            </a:pPr>
            <a:endParaRPr lang="en-US" dirty="0" smtClean="0"/>
          </a:p>
        </p:txBody>
      </p:sp>
    </p:spTree>
    <p:extLst>
      <p:ext uri="{BB962C8B-B14F-4D97-AF65-F5344CB8AC3E}">
        <p14:creationId xmlns:p14="http://schemas.microsoft.com/office/powerpoint/2010/main" val="78777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759952" cy="990600"/>
          </a:xfrm>
        </p:spPr>
        <p:txBody>
          <a:bodyPr>
            <a:noAutofit/>
          </a:bodyPr>
          <a:lstStyle/>
          <a:p>
            <a:r>
              <a:rPr lang="en-US" sz="4800" dirty="0" smtClean="0">
                <a:solidFill>
                  <a:srgbClr val="C00000"/>
                </a:solidFill>
              </a:rPr>
              <a:t>1.  Foundation</a:t>
            </a:r>
            <a:endParaRPr lang="en-US" sz="48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23</a:t>
            </a:fld>
            <a:endParaRPr lang="en-US"/>
          </a:p>
        </p:txBody>
      </p:sp>
      <p:sp>
        <p:nvSpPr>
          <p:cNvPr id="3" name="Content Placeholder 2"/>
          <p:cNvSpPr>
            <a:spLocks noGrp="1"/>
          </p:cNvSpPr>
          <p:nvPr>
            <p:ph sz="quarter" idx="1"/>
          </p:nvPr>
        </p:nvSpPr>
        <p:spPr>
          <a:xfrm>
            <a:off x="152400" y="1524000"/>
            <a:ext cx="8991600" cy="5105400"/>
          </a:xfrm>
        </p:spPr>
        <p:txBody>
          <a:bodyPr>
            <a:normAutofit fontScale="62500" lnSpcReduction="20000"/>
          </a:bodyPr>
          <a:lstStyle/>
          <a:p>
            <a:r>
              <a:rPr lang="en-US" sz="3800" dirty="0" smtClean="0">
                <a:solidFill>
                  <a:srgbClr val="002060"/>
                </a:solidFill>
              </a:rPr>
              <a:t>Vision and mission statements defined to establish program focus</a:t>
            </a:r>
          </a:p>
          <a:p>
            <a:pPr marL="0" indent="0">
              <a:buNone/>
            </a:pPr>
            <a:endParaRPr lang="en-US" sz="3800" dirty="0" smtClean="0">
              <a:solidFill>
                <a:srgbClr val="002060"/>
              </a:solidFill>
            </a:endParaRPr>
          </a:p>
          <a:p>
            <a:r>
              <a:rPr lang="en-US" sz="3800" dirty="0" smtClean="0">
                <a:solidFill>
                  <a:srgbClr val="002060"/>
                </a:solidFill>
              </a:rPr>
              <a:t>Student competencies developed around the three domains: </a:t>
            </a:r>
          </a:p>
          <a:p>
            <a:pPr lvl="1"/>
            <a:r>
              <a:rPr lang="en-US" sz="2900" dirty="0" smtClean="0">
                <a:solidFill>
                  <a:srgbClr val="002060"/>
                </a:solidFill>
              </a:rPr>
              <a:t> academic, </a:t>
            </a:r>
          </a:p>
          <a:p>
            <a:pPr lvl="1"/>
            <a:r>
              <a:rPr lang="en-US" sz="2900" dirty="0" smtClean="0">
                <a:solidFill>
                  <a:srgbClr val="002060"/>
                </a:solidFill>
              </a:rPr>
              <a:t>career and </a:t>
            </a:r>
          </a:p>
          <a:p>
            <a:pPr lvl="1"/>
            <a:r>
              <a:rPr lang="en-US" sz="2900" dirty="0" smtClean="0">
                <a:solidFill>
                  <a:srgbClr val="002060"/>
                </a:solidFill>
              </a:rPr>
              <a:t>personal/social </a:t>
            </a:r>
            <a:r>
              <a:rPr lang="en-US" sz="2900" dirty="0" smtClean="0">
                <a:solidFill>
                  <a:srgbClr val="002060"/>
                </a:solidFill>
              </a:rPr>
              <a:t>development  (Some adds 4</a:t>
            </a:r>
            <a:r>
              <a:rPr lang="en-US" sz="2900" baseline="30000" dirty="0" smtClean="0">
                <a:solidFill>
                  <a:srgbClr val="002060"/>
                </a:solidFill>
              </a:rPr>
              <a:t>th</a:t>
            </a:r>
            <a:r>
              <a:rPr lang="en-US" sz="2900" dirty="0" smtClean="0">
                <a:solidFill>
                  <a:srgbClr val="002060"/>
                </a:solidFill>
              </a:rPr>
              <a:t> as </a:t>
            </a:r>
            <a:r>
              <a:rPr lang="en-US" sz="2900" dirty="0">
                <a:solidFill>
                  <a:srgbClr val="002060"/>
                </a:solidFill>
              </a:rPr>
              <a:t>community </a:t>
            </a:r>
            <a:r>
              <a:rPr lang="en-US" sz="2900" dirty="0" smtClean="0">
                <a:solidFill>
                  <a:srgbClr val="002060"/>
                </a:solidFill>
              </a:rPr>
              <a:t>involvement</a:t>
            </a:r>
            <a:r>
              <a:rPr lang="en-US" sz="3200" dirty="0" smtClean="0">
                <a:solidFill>
                  <a:srgbClr val="002060"/>
                </a:solidFill>
              </a:rPr>
              <a:t>)</a:t>
            </a:r>
            <a:endParaRPr lang="tr-TR" sz="3200" dirty="0">
              <a:solidFill>
                <a:srgbClr val="002060"/>
              </a:solidFill>
            </a:endParaRPr>
          </a:p>
          <a:p>
            <a:pPr lvl="1"/>
            <a:endParaRPr lang="en-US" sz="2900" dirty="0" smtClean="0">
              <a:solidFill>
                <a:srgbClr val="002060"/>
              </a:solidFill>
            </a:endParaRPr>
          </a:p>
          <a:p>
            <a:pPr marL="0" indent="0">
              <a:buNone/>
            </a:pPr>
            <a:endParaRPr lang="en-US" sz="3800" dirty="0" smtClean="0">
              <a:solidFill>
                <a:srgbClr val="002060"/>
              </a:solidFill>
            </a:endParaRPr>
          </a:p>
          <a:p>
            <a:r>
              <a:rPr lang="en-US" sz="3800" dirty="0" smtClean="0">
                <a:solidFill>
                  <a:srgbClr val="002060"/>
                </a:solidFill>
              </a:rPr>
              <a:t>Professional competencies outline the knowledge, skills and attitudes required, based on ASCA Ethical Standards for School Counselors</a:t>
            </a:r>
          </a:p>
          <a:p>
            <a:endParaRPr lang="en-US" sz="3800" dirty="0" smtClean="0">
              <a:solidFill>
                <a:srgbClr val="002060"/>
              </a:solidFill>
            </a:endParaRPr>
          </a:p>
          <a:p>
            <a:r>
              <a:rPr lang="en-US" sz="3800" dirty="0" smtClean="0">
                <a:solidFill>
                  <a:srgbClr val="002060"/>
                </a:solidFill>
              </a:rPr>
              <a:t>Need assessment </a:t>
            </a:r>
          </a:p>
          <a:p>
            <a:endParaRPr lang="en-US" dirty="0" smtClean="0">
              <a:solidFill>
                <a:srgbClr val="002060"/>
              </a:solidFill>
            </a:endParaRPr>
          </a:p>
          <a:p>
            <a:endParaRPr lang="en-US" dirty="0"/>
          </a:p>
        </p:txBody>
      </p:sp>
    </p:spTree>
    <p:extLst>
      <p:ext uri="{BB962C8B-B14F-4D97-AF65-F5344CB8AC3E}">
        <p14:creationId xmlns:p14="http://schemas.microsoft.com/office/powerpoint/2010/main" val="159334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 Sample </a:t>
            </a:r>
            <a:r>
              <a:rPr lang="en-US" dirty="0" smtClean="0">
                <a:solidFill>
                  <a:srgbClr val="C00000"/>
                </a:solidFill>
              </a:rPr>
              <a:t>Vision Statement</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24</a:t>
            </a:fld>
            <a:endParaRPr lang="en-US"/>
          </a:p>
        </p:txBody>
      </p:sp>
      <p:sp>
        <p:nvSpPr>
          <p:cNvPr id="3" name="Content Placeholder 2"/>
          <p:cNvSpPr>
            <a:spLocks noGrp="1"/>
          </p:cNvSpPr>
          <p:nvPr>
            <p:ph sz="quarter" idx="1"/>
          </p:nvPr>
        </p:nvSpPr>
        <p:spPr/>
        <p:txBody>
          <a:bodyPr/>
          <a:lstStyle/>
          <a:p>
            <a:pPr marL="114300" indent="0">
              <a:buNone/>
            </a:pPr>
            <a:r>
              <a:rPr lang="en-US" dirty="0" smtClean="0"/>
              <a:t>	</a:t>
            </a:r>
            <a:endParaRPr lang="en-US" dirty="0"/>
          </a:p>
          <a:p>
            <a:pPr marL="114300" indent="0">
              <a:buNone/>
            </a:pPr>
            <a:r>
              <a:rPr lang="en-US" dirty="0" smtClean="0"/>
              <a:t>	</a:t>
            </a:r>
            <a:r>
              <a:rPr lang="en-US" sz="3200" dirty="0" smtClean="0">
                <a:solidFill>
                  <a:srgbClr val="002060"/>
                </a:solidFill>
              </a:rPr>
              <a:t>The Comprehensive School Counseling Program will provide opportunities to assist  all students as they develop the competencies  needed for academic and personal development, positive mental health, and effective life skills, resulting in career and college readiness for each student.</a:t>
            </a:r>
            <a:endParaRPr lang="en-US" sz="3200" dirty="0">
              <a:solidFill>
                <a:srgbClr val="002060"/>
              </a:solidFill>
            </a:endParaRPr>
          </a:p>
        </p:txBody>
      </p:sp>
    </p:spTree>
    <p:extLst>
      <p:ext uri="{BB962C8B-B14F-4D97-AF65-F5344CB8AC3E}">
        <p14:creationId xmlns:p14="http://schemas.microsoft.com/office/powerpoint/2010/main" val="264587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 Sample </a:t>
            </a:r>
            <a:r>
              <a:rPr lang="en-US" dirty="0" smtClean="0">
                <a:solidFill>
                  <a:srgbClr val="C00000"/>
                </a:solidFill>
              </a:rPr>
              <a:t>Mission Statements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25</a:t>
            </a:fld>
            <a:endParaRPr lang="en-US"/>
          </a:p>
        </p:txBody>
      </p:sp>
      <p:sp>
        <p:nvSpPr>
          <p:cNvPr id="3" name="Content Placeholder 2"/>
          <p:cNvSpPr>
            <a:spLocks noGrp="1"/>
          </p:cNvSpPr>
          <p:nvPr>
            <p:ph sz="quarter" idx="1"/>
          </p:nvPr>
        </p:nvSpPr>
        <p:spPr/>
        <p:txBody>
          <a:bodyPr/>
          <a:lstStyle/>
          <a:p>
            <a:r>
              <a:rPr lang="en-US" dirty="0" smtClean="0">
                <a:solidFill>
                  <a:srgbClr val="002060"/>
                </a:solidFill>
              </a:rPr>
              <a:t>District:  “Collaborating to meet the needs of each child”</a:t>
            </a:r>
          </a:p>
          <a:p>
            <a:pPr marL="0" indent="0">
              <a:buNone/>
            </a:pPr>
            <a:endParaRPr lang="en-US" dirty="0" smtClean="0">
              <a:solidFill>
                <a:srgbClr val="002060"/>
              </a:solidFill>
            </a:endParaRPr>
          </a:p>
          <a:p>
            <a:r>
              <a:rPr lang="en-US" dirty="0" smtClean="0">
                <a:solidFill>
                  <a:srgbClr val="002060"/>
                </a:solidFill>
              </a:rPr>
              <a:t>Counseling program:  “Collaborating to meet the unique needs of each student  through a culturally sensitive developmental counseling model. By means of coordinating, counseling and consulting and through the use of data driven activities,  students will be assisted in reaching their highest potential</a:t>
            </a:r>
            <a:r>
              <a:rPr lang="en-US" dirty="0" smtClean="0"/>
              <a:t>”</a:t>
            </a:r>
            <a:endParaRPr lang="en-US" dirty="0"/>
          </a:p>
        </p:txBody>
      </p:sp>
    </p:spTree>
    <p:extLst>
      <p:ext uri="{BB962C8B-B14F-4D97-AF65-F5344CB8AC3E}">
        <p14:creationId xmlns:p14="http://schemas.microsoft.com/office/powerpoint/2010/main" val="7284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Student competencies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26</a:t>
            </a:fld>
            <a:endParaRPr lang="en-US"/>
          </a:p>
        </p:txBody>
      </p:sp>
      <p:sp>
        <p:nvSpPr>
          <p:cNvPr id="3" name="Content Placeholder 2"/>
          <p:cNvSpPr>
            <a:spLocks noGrp="1"/>
          </p:cNvSpPr>
          <p:nvPr>
            <p:ph sz="quarter" idx="1"/>
          </p:nvPr>
        </p:nvSpPr>
        <p:spPr>
          <a:xfrm>
            <a:off x="304800" y="1524000"/>
            <a:ext cx="8610600" cy="5029200"/>
          </a:xfrm>
        </p:spPr>
        <p:txBody>
          <a:bodyPr>
            <a:normAutofit/>
          </a:bodyPr>
          <a:lstStyle/>
          <a:p>
            <a:r>
              <a:rPr lang="en-US" dirty="0" smtClean="0">
                <a:solidFill>
                  <a:srgbClr val="002060"/>
                </a:solidFill>
              </a:rPr>
              <a:t>Identifies </a:t>
            </a:r>
            <a:r>
              <a:rPr lang="en-US" dirty="0" smtClean="0">
                <a:solidFill>
                  <a:srgbClr val="002060"/>
                </a:solidFill>
              </a:rPr>
              <a:t>the specific attitudes, knowledge and skills that students should demonstrate as a result of program participation</a:t>
            </a:r>
          </a:p>
          <a:p>
            <a:endParaRPr lang="en-US" dirty="0" smtClean="0">
              <a:solidFill>
                <a:srgbClr val="002060"/>
              </a:solidFill>
            </a:endParaRPr>
          </a:p>
          <a:p>
            <a:r>
              <a:rPr lang="en-US" dirty="0" smtClean="0">
                <a:solidFill>
                  <a:srgbClr val="002060"/>
                </a:solidFill>
              </a:rPr>
              <a:t>Select </a:t>
            </a:r>
            <a:r>
              <a:rPr lang="en-US" dirty="0" smtClean="0">
                <a:solidFill>
                  <a:srgbClr val="002060"/>
                </a:solidFill>
              </a:rPr>
              <a:t>Student Standards/Competencies/Indicators from “ASCA National Standards for Students”</a:t>
            </a:r>
          </a:p>
          <a:p>
            <a:endParaRPr lang="en-US" dirty="0" smtClean="0">
              <a:solidFill>
                <a:srgbClr val="002060"/>
              </a:solidFill>
            </a:endParaRPr>
          </a:p>
          <a:p>
            <a:r>
              <a:rPr lang="en-US" dirty="0" smtClean="0">
                <a:solidFill>
                  <a:srgbClr val="002060"/>
                </a:solidFill>
              </a:rPr>
              <a:t>Student </a:t>
            </a:r>
            <a:r>
              <a:rPr lang="en-US" dirty="0" smtClean="0">
                <a:solidFill>
                  <a:srgbClr val="002060"/>
                </a:solidFill>
              </a:rPr>
              <a:t>Competency examples:</a:t>
            </a:r>
          </a:p>
          <a:p>
            <a:pPr lvl="1"/>
            <a:r>
              <a:rPr lang="en-US" dirty="0" smtClean="0"/>
              <a:t> </a:t>
            </a:r>
            <a:r>
              <a:rPr lang="en-US" sz="1500" b="1" dirty="0" smtClean="0">
                <a:solidFill>
                  <a:srgbClr val="7030A0"/>
                </a:solidFill>
              </a:rPr>
              <a:t>1</a:t>
            </a:r>
            <a:r>
              <a:rPr lang="en-US" b="1" dirty="0" smtClean="0">
                <a:solidFill>
                  <a:srgbClr val="7030A0"/>
                </a:solidFill>
              </a:rPr>
              <a:t>. </a:t>
            </a:r>
            <a:r>
              <a:rPr lang="en-US" sz="1600" b="1" dirty="0" smtClean="0">
                <a:solidFill>
                  <a:srgbClr val="002060"/>
                </a:solidFill>
              </a:rPr>
              <a:t>Develop the skills and attitudes for improving effectiveness as a learner.</a:t>
            </a:r>
          </a:p>
          <a:p>
            <a:pPr lvl="1"/>
            <a:r>
              <a:rPr lang="en-US" sz="1600" b="1" dirty="0" smtClean="0">
                <a:solidFill>
                  <a:srgbClr val="002060"/>
                </a:solidFill>
              </a:rPr>
              <a:t> 2.  Develop skills to locate, evaluate, and interpret career information.</a:t>
            </a:r>
          </a:p>
          <a:p>
            <a:pPr lvl="1"/>
            <a:r>
              <a:rPr lang="en-US" sz="1600" b="1" dirty="0" smtClean="0">
                <a:solidFill>
                  <a:srgbClr val="002060"/>
                </a:solidFill>
              </a:rPr>
              <a:t> 3.  Demonstrate positive interpersonal and communication skills</a:t>
            </a:r>
            <a:r>
              <a:rPr lang="en-US" sz="1600" dirty="0" smtClean="0">
                <a:solidFill>
                  <a:srgbClr val="002060"/>
                </a:solidFill>
              </a:rPr>
              <a:t>.</a:t>
            </a:r>
            <a:endParaRPr lang="en-US" sz="2400" dirty="0" smtClean="0">
              <a:solidFill>
                <a:srgbClr val="002060"/>
              </a:solidFill>
            </a:endParaRPr>
          </a:p>
          <a:p>
            <a:endParaRPr lang="en-US" sz="2800" dirty="0">
              <a:solidFill>
                <a:srgbClr val="002060"/>
              </a:solidFill>
            </a:endParaRPr>
          </a:p>
        </p:txBody>
      </p:sp>
    </p:spTree>
    <p:extLst>
      <p:ext uri="{BB962C8B-B14F-4D97-AF65-F5344CB8AC3E}">
        <p14:creationId xmlns:p14="http://schemas.microsoft.com/office/powerpoint/2010/main" val="6108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C00000"/>
                </a:solidFill>
              </a:rPr>
              <a:t>ASCA National Model School Counseling Program SMART Goals Worksheet</a:t>
            </a: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27</a:t>
            </a:fld>
            <a:endParaRPr lang="en-US"/>
          </a:p>
        </p:txBody>
      </p:sp>
      <p:graphicFrame>
        <p:nvGraphicFramePr>
          <p:cNvPr id="15" name="Content Placeholder 14"/>
          <p:cNvGraphicFramePr>
            <a:graphicFrameLocks noGrp="1"/>
          </p:cNvGraphicFramePr>
          <p:nvPr>
            <p:ph sz="quarter" idx="1"/>
            <p:extLst>
              <p:ext uri="{D42A27DB-BD31-4B8C-83A1-F6EECF244321}">
                <p14:modId xmlns:p14="http://schemas.microsoft.com/office/powerpoint/2010/main" val="3507362240"/>
              </p:ext>
            </p:extLst>
          </p:nvPr>
        </p:nvGraphicFramePr>
        <p:xfrm>
          <a:off x="152400" y="1447800"/>
          <a:ext cx="8915400" cy="4495801"/>
        </p:xfrm>
        <a:graphic>
          <a:graphicData uri="http://schemas.openxmlformats.org/drawingml/2006/table">
            <a:tbl>
              <a:tblPr firstRow="1" firstCol="1" bandRow="1">
                <a:tableStyleId>{5C22544A-7EE6-4342-B048-85BDC9FD1C3A}</a:tableStyleId>
              </a:tblPr>
              <a:tblGrid>
                <a:gridCol w="3999035"/>
                <a:gridCol w="4916365"/>
              </a:tblGrid>
              <a:tr h="805883">
                <a:tc>
                  <a:txBody>
                    <a:bodyPr/>
                    <a:lstStyle/>
                    <a:p>
                      <a:pPr marL="0" marR="0">
                        <a:lnSpc>
                          <a:spcPct val="115000"/>
                        </a:lnSpc>
                        <a:spcBef>
                          <a:spcPts val="0"/>
                        </a:spcBef>
                        <a:spcAft>
                          <a:spcPts val="0"/>
                        </a:spcAft>
                      </a:pPr>
                      <a:r>
                        <a:rPr lang="en-US" sz="1100" dirty="0">
                          <a:effectLst/>
                        </a:rPr>
                        <a:t>Specific Issue</a:t>
                      </a:r>
                    </a:p>
                    <a:p>
                      <a:pPr marL="0" marR="0">
                        <a:lnSpc>
                          <a:spcPct val="115000"/>
                        </a:lnSpc>
                        <a:spcBef>
                          <a:spcPts val="0"/>
                        </a:spcBef>
                        <a:spcAft>
                          <a:spcPts val="0"/>
                        </a:spcAft>
                      </a:pPr>
                      <a:r>
                        <a:rPr lang="en-US" sz="1100" dirty="0">
                          <a:effectLst/>
                        </a:rPr>
                        <a:t>What is the specific issue based on our school’s data?</a:t>
                      </a:r>
                      <a:endParaRPr lang="en-US" sz="1100" dirty="0">
                        <a:effectLst/>
                        <a:latin typeface="Cambria"/>
                        <a:ea typeface="MS Mincho"/>
                        <a:cs typeface="Times New Roman"/>
                      </a:endParaRPr>
                    </a:p>
                  </a:txBody>
                  <a:tcPr marL="34459" marR="34459" marT="34459" marB="0"/>
                </a:tc>
                <a:tc>
                  <a:txBody>
                    <a:bodyPr/>
                    <a:lstStyle/>
                    <a:p>
                      <a:pPr marL="0" marR="0">
                        <a:lnSpc>
                          <a:spcPct val="115000"/>
                        </a:lnSpc>
                        <a:spcBef>
                          <a:spcPts val="0"/>
                        </a:spcBef>
                        <a:spcAft>
                          <a:spcPts val="0"/>
                        </a:spcAft>
                      </a:pPr>
                      <a:r>
                        <a:rPr lang="en-US" sz="1100" dirty="0">
                          <a:effectLst/>
                        </a:rPr>
                        <a:t>Grade 10 FCAT scores level 3 +:</a:t>
                      </a:r>
                    </a:p>
                    <a:p>
                      <a:pPr marL="0" marR="0">
                        <a:lnSpc>
                          <a:spcPct val="115000"/>
                        </a:lnSpc>
                        <a:spcBef>
                          <a:spcPts val="0"/>
                        </a:spcBef>
                        <a:spcAft>
                          <a:spcPts val="0"/>
                        </a:spcAft>
                      </a:pPr>
                      <a:r>
                        <a:rPr lang="en-US" sz="1100" dirty="0">
                          <a:effectLst/>
                        </a:rPr>
                        <a:t>2011   63%</a:t>
                      </a:r>
                    </a:p>
                    <a:p>
                      <a:pPr marL="0" marR="0">
                        <a:lnSpc>
                          <a:spcPct val="115000"/>
                        </a:lnSpc>
                        <a:spcBef>
                          <a:spcPts val="0"/>
                        </a:spcBef>
                        <a:spcAft>
                          <a:spcPts val="0"/>
                        </a:spcAft>
                      </a:pPr>
                      <a:r>
                        <a:rPr lang="en-US" sz="1100" dirty="0">
                          <a:effectLst/>
                        </a:rPr>
                        <a:t>2012   66%</a:t>
                      </a:r>
                    </a:p>
                    <a:p>
                      <a:pPr marL="0" marR="0">
                        <a:lnSpc>
                          <a:spcPct val="115000"/>
                        </a:lnSpc>
                        <a:spcBef>
                          <a:spcPts val="0"/>
                        </a:spcBef>
                        <a:spcAft>
                          <a:spcPts val="0"/>
                        </a:spcAft>
                      </a:pPr>
                      <a:r>
                        <a:rPr lang="en-US" sz="1100" dirty="0">
                          <a:effectLst/>
                        </a:rPr>
                        <a:t>2013   76%</a:t>
                      </a:r>
                      <a:endParaRPr lang="en-US" sz="1100" dirty="0">
                        <a:effectLst/>
                        <a:latin typeface="Cambria"/>
                        <a:ea typeface="MS Mincho"/>
                        <a:cs typeface="Times New Roman"/>
                      </a:endParaRPr>
                    </a:p>
                  </a:txBody>
                  <a:tcPr marL="34459" marR="34459" marT="34459" marB="0"/>
                </a:tc>
              </a:tr>
              <a:tr h="805883">
                <a:tc>
                  <a:txBody>
                    <a:bodyPr/>
                    <a:lstStyle/>
                    <a:p>
                      <a:pPr marL="0" marR="0">
                        <a:lnSpc>
                          <a:spcPct val="115000"/>
                        </a:lnSpc>
                        <a:spcBef>
                          <a:spcPts val="0"/>
                        </a:spcBef>
                        <a:spcAft>
                          <a:spcPts val="0"/>
                        </a:spcAft>
                      </a:pPr>
                      <a:r>
                        <a:rPr lang="en-US" sz="1100" dirty="0">
                          <a:effectLst/>
                        </a:rPr>
                        <a:t>Attainable </a:t>
                      </a:r>
                    </a:p>
                    <a:p>
                      <a:pPr marL="0" marR="0">
                        <a:lnSpc>
                          <a:spcPct val="115000"/>
                        </a:lnSpc>
                        <a:spcBef>
                          <a:spcPts val="0"/>
                        </a:spcBef>
                        <a:spcAft>
                          <a:spcPts val="0"/>
                        </a:spcAft>
                      </a:pPr>
                      <a:r>
                        <a:rPr lang="en-US" sz="1100" dirty="0">
                          <a:effectLst/>
                        </a:rPr>
                        <a:t>What outcome would stretch us but is still attainable?</a:t>
                      </a:r>
                      <a:endParaRPr lang="en-US" sz="1100" dirty="0">
                        <a:effectLst/>
                        <a:latin typeface="Cambria"/>
                        <a:ea typeface="MS Mincho"/>
                        <a:cs typeface="Times New Roman"/>
                      </a:endParaRPr>
                    </a:p>
                  </a:txBody>
                  <a:tcPr marL="34459" marR="34459" marT="34459" marB="0"/>
                </a:tc>
                <a:tc>
                  <a:txBody>
                    <a:bodyPr/>
                    <a:lstStyle/>
                    <a:p>
                      <a:pPr marL="0" marR="0">
                        <a:lnSpc>
                          <a:spcPct val="115000"/>
                        </a:lnSpc>
                        <a:spcBef>
                          <a:spcPts val="0"/>
                        </a:spcBef>
                        <a:spcAft>
                          <a:spcPts val="0"/>
                        </a:spcAft>
                      </a:pPr>
                      <a:r>
                        <a:rPr lang="en-US" sz="1100" dirty="0">
                          <a:effectLst/>
                        </a:rPr>
                        <a:t>2015  80%</a:t>
                      </a:r>
                      <a:endParaRPr lang="en-US" sz="1100" dirty="0">
                        <a:effectLst/>
                        <a:latin typeface="Cambria"/>
                        <a:ea typeface="MS Mincho"/>
                        <a:cs typeface="Times New Roman"/>
                      </a:endParaRPr>
                    </a:p>
                  </a:txBody>
                  <a:tcPr marL="34459" marR="34459" marT="34459" marB="0"/>
                </a:tc>
              </a:tr>
              <a:tr h="805883">
                <a:tc>
                  <a:txBody>
                    <a:bodyPr/>
                    <a:lstStyle/>
                    <a:p>
                      <a:pPr marL="0" marR="0">
                        <a:lnSpc>
                          <a:spcPct val="115000"/>
                        </a:lnSpc>
                        <a:spcBef>
                          <a:spcPts val="0"/>
                        </a:spcBef>
                        <a:spcAft>
                          <a:spcPts val="0"/>
                        </a:spcAft>
                      </a:pPr>
                      <a:r>
                        <a:rPr lang="en-US" sz="1100">
                          <a:effectLst/>
                        </a:rPr>
                        <a:t>Time Bound </a:t>
                      </a:r>
                    </a:p>
                    <a:p>
                      <a:pPr marL="0" marR="0">
                        <a:lnSpc>
                          <a:spcPct val="115000"/>
                        </a:lnSpc>
                        <a:spcBef>
                          <a:spcPts val="0"/>
                        </a:spcBef>
                        <a:spcAft>
                          <a:spcPts val="0"/>
                        </a:spcAft>
                      </a:pPr>
                      <a:r>
                        <a:rPr lang="en-US" sz="1100">
                          <a:effectLst/>
                        </a:rPr>
                        <a:t>When will our goal </a:t>
                      </a:r>
                      <a:br>
                        <a:rPr lang="en-US" sz="1100">
                          <a:effectLst/>
                        </a:rPr>
                      </a:br>
                      <a:r>
                        <a:rPr lang="en-US" sz="1100">
                          <a:effectLst/>
                        </a:rPr>
                        <a:t>be accomplished?</a:t>
                      </a:r>
                      <a:endParaRPr lang="en-US" sz="1100">
                        <a:effectLst/>
                        <a:latin typeface="Cambria"/>
                        <a:ea typeface="MS Mincho"/>
                        <a:cs typeface="Times New Roman"/>
                      </a:endParaRPr>
                    </a:p>
                  </a:txBody>
                  <a:tcPr marL="34459" marR="34459" marT="34459" marB="0"/>
                </a:tc>
                <a:tc>
                  <a:txBody>
                    <a:bodyPr/>
                    <a:lstStyle/>
                    <a:p>
                      <a:pPr marL="0" marR="0">
                        <a:lnSpc>
                          <a:spcPct val="115000"/>
                        </a:lnSpc>
                        <a:spcBef>
                          <a:spcPts val="0"/>
                        </a:spcBef>
                        <a:spcAft>
                          <a:spcPts val="0"/>
                        </a:spcAft>
                      </a:pPr>
                      <a:r>
                        <a:rPr lang="en-US" sz="1100" dirty="0">
                          <a:effectLst/>
                        </a:rPr>
                        <a:t>2015</a:t>
                      </a:r>
                      <a:endParaRPr lang="en-US" sz="1100" dirty="0">
                        <a:effectLst/>
                        <a:latin typeface="Cambria"/>
                        <a:ea typeface="MS Mincho"/>
                        <a:cs typeface="Times New Roman"/>
                      </a:endParaRPr>
                    </a:p>
                  </a:txBody>
                  <a:tcPr marL="34459" marR="34459" marT="34459" marB="0"/>
                </a:tc>
              </a:tr>
              <a:tr h="902814">
                <a:tc>
                  <a:txBody>
                    <a:bodyPr/>
                    <a:lstStyle/>
                    <a:p>
                      <a:pPr marL="0" marR="0">
                        <a:lnSpc>
                          <a:spcPct val="115000"/>
                        </a:lnSpc>
                        <a:spcBef>
                          <a:spcPts val="0"/>
                        </a:spcBef>
                        <a:spcAft>
                          <a:spcPts val="0"/>
                        </a:spcAft>
                      </a:pPr>
                      <a:r>
                        <a:rPr lang="en-US" sz="1100">
                          <a:effectLst/>
                        </a:rPr>
                        <a:t>Measurable </a:t>
                      </a:r>
                    </a:p>
                    <a:p>
                      <a:pPr marL="0" marR="0">
                        <a:lnSpc>
                          <a:spcPct val="115000"/>
                        </a:lnSpc>
                        <a:spcBef>
                          <a:spcPts val="0"/>
                        </a:spcBef>
                        <a:spcAft>
                          <a:spcPts val="0"/>
                        </a:spcAft>
                      </a:pPr>
                      <a:r>
                        <a:rPr lang="en-US" sz="1100">
                          <a:effectLst/>
                        </a:rPr>
                        <a:t>How will we measure </a:t>
                      </a:r>
                      <a:br>
                        <a:rPr lang="en-US" sz="1100">
                          <a:effectLst/>
                        </a:rPr>
                      </a:br>
                      <a:r>
                        <a:rPr lang="en-US" sz="1100">
                          <a:effectLst/>
                        </a:rPr>
                        <a:t>the effectiveness of </a:t>
                      </a:r>
                      <a:br>
                        <a:rPr lang="en-US" sz="1100">
                          <a:effectLst/>
                        </a:rPr>
                      </a:br>
                      <a:r>
                        <a:rPr lang="en-US" sz="1100">
                          <a:effectLst/>
                        </a:rPr>
                        <a:t>our interventions?</a:t>
                      </a:r>
                      <a:endParaRPr lang="en-US" sz="1100">
                        <a:effectLst/>
                        <a:latin typeface="Cambria"/>
                        <a:ea typeface="MS Mincho"/>
                        <a:cs typeface="Times New Roman"/>
                      </a:endParaRPr>
                    </a:p>
                  </a:txBody>
                  <a:tcPr marL="34459" marR="34459" marT="34459" marB="0"/>
                </a:tc>
                <a:tc>
                  <a:txBody>
                    <a:bodyPr/>
                    <a:lstStyle/>
                    <a:p>
                      <a:pPr marL="0" marR="0">
                        <a:lnSpc>
                          <a:spcPct val="115000"/>
                        </a:lnSpc>
                        <a:spcBef>
                          <a:spcPts val="0"/>
                        </a:spcBef>
                        <a:spcAft>
                          <a:spcPts val="0"/>
                        </a:spcAft>
                      </a:pPr>
                      <a:r>
                        <a:rPr lang="en-US" sz="1100">
                          <a:effectLst/>
                        </a:rPr>
                        <a:t>2015 Florida Comprehensive Assessment,</a:t>
                      </a:r>
                    </a:p>
                    <a:p>
                      <a:pPr marL="0" marR="0">
                        <a:lnSpc>
                          <a:spcPct val="115000"/>
                        </a:lnSpc>
                        <a:spcBef>
                          <a:spcPts val="0"/>
                        </a:spcBef>
                        <a:spcAft>
                          <a:spcPts val="0"/>
                        </a:spcAft>
                      </a:pPr>
                      <a:r>
                        <a:rPr lang="en-US" sz="1100">
                          <a:effectLst/>
                        </a:rPr>
                        <a:t>State Report of School Results</a:t>
                      </a:r>
                      <a:endParaRPr lang="en-US" sz="1100">
                        <a:effectLst/>
                        <a:latin typeface="Cambria"/>
                        <a:ea typeface="MS Mincho"/>
                        <a:cs typeface="Times New Roman"/>
                      </a:endParaRPr>
                    </a:p>
                  </a:txBody>
                  <a:tcPr marL="34459" marR="34459" marT="34459" marB="0"/>
                </a:tc>
              </a:tr>
              <a:tr h="1175338">
                <a:tc>
                  <a:txBody>
                    <a:bodyPr/>
                    <a:lstStyle/>
                    <a:p>
                      <a:pPr marL="0" marR="0">
                        <a:lnSpc>
                          <a:spcPct val="115000"/>
                        </a:lnSpc>
                        <a:spcBef>
                          <a:spcPts val="0"/>
                        </a:spcBef>
                        <a:spcAft>
                          <a:spcPts val="0"/>
                        </a:spcAft>
                      </a:pPr>
                      <a:r>
                        <a:rPr lang="en-US" sz="1100" dirty="0">
                          <a:effectLst/>
                        </a:rPr>
                        <a:t>Results-Oriented</a:t>
                      </a:r>
                    </a:p>
                    <a:p>
                      <a:pPr marL="0" marR="0">
                        <a:lnSpc>
                          <a:spcPct val="115000"/>
                        </a:lnSpc>
                        <a:spcBef>
                          <a:spcPts val="0"/>
                        </a:spcBef>
                        <a:spcAft>
                          <a:spcPts val="0"/>
                        </a:spcAft>
                      </a:pPr>
                      <a:r>
                        <a:rPr lang="en-US" sz="1100" dirty="0">
                          <a:effectLst/>
                        </a:rPr>
                        <a:t>Is the goal reported in results-oriented data (process, perception </a:t>
                      </a:r>
                      <a:r>
                        <a:rPr lang="en-US" sz="1100" dirty="0" smtClean="0">
                          <a:effectLst/>
                        </a:rPr>
                        <a:t>,</a:t>
                      </a:r>
                      <a:r>
                        <a:rPr lang="en-US" sz="1100" baseline="0" dirty="0" smtClean="0">
                          <a:effectLst/>
                        </a:rPr>
                        <a:t> out</a:t>
                      </a:r>
                      <a:r>
                        <a:rPr lang="en-US" sz="1100" dirty="0" smtClean="0">
                          <a:effectLst/>
                        </a:rPr>
                        <a:t>come</a:t>
                      </a:r>
                      <a:r>
                        <a:rPr lang="en-US" sz="1100" dirty="0">
                          <a:effectLst/>
                        </a:rPr>
                        <a:t>)?</a:t>
                      </a:r>
                      <a:endParaRPr lang="en-US" sz="1100" dirty="0">
                        <a:effectLst/>
                        <a:latin typeface="Cambria"/>
                        <a:ea typeface="MS Mincho"/>
                        <a:cs typeface="Times New Roman"/>
                      </a:endParaRPr>
                    </a:p>
                  </a:txBody>
                  <a:tcPr marL="34459" marR="34459" marT="34459" marB="0"/>
                </a:tc>
                <a:tc>
                  <a:txBody>
                    <a:bodyPr/>
                    <a:lstStyle/>
                    <a:p>
                      <a:pPr marL="0" marR="0">
                        <a:lnSpc>
                          <a:spcPct val="115000"/>
                        </a:lnSpc>
                        <a:spcBef>
                          <a:spcPts val="0"/>
                        </a:spcBef>
                        <a:spcAft>
                          <a:spcPts val="0"/>
                        </a:spcAft>
                      </a:pPr>
                      <a:r>
                        <a:rPr lang="en-US" sz="1200" dirty="0">
                          <a:effectLst/>
                        </a:rPr>
                        <a:t> </a:t>
                      </a:r>
                      <a:endParaRPr lang="en-US" sz="1200" dirty="0" smtClean="0">
                        <a:effectLst/>
                      </a:endParaRPr>
                    </a:p>
                    <a:p>
                      <a:pPr marL="0" marR="0">
                        <a:lnSpc>
                          <a:spcPct val="115000"/>
                        </a:lnSpc>
                        <a:spcBef>
                          <a:spcPts val="0"/>
                        </a:spcBef>
                        <a:spcAft>
                          <a:spcPts val="0"/>
                        </a:spcAft>
                      </a:pPr>
                      <a:endParaRPr lang="en-US" sz="1200" dirty="0" smtClean="0">
                        <a:effectLst/>
                        <a:latin typeface="Cambria"/>
                        <a:ea typeface="MS Mincho"/>
                        <a:cs typeface="Times New Roman"/>
                      </a:endParaRPr>
                    </a:p>
                    <a:p>
                      <a:pPr marL="0" marR="0">
                        <a:lnSpc>
                          <a:spcPct val="115000"/>
                        </a:lnSpc>
                        <a:spcBef>
                          <a:spcPts val="0"/>
                        </a:spcBef>
                        <a:spcAft>
                          <a:spcPts val="0"/>
                        </a:spcAft>
                      </a:pPr>
                      <a:r>
                        <a:rPr lang="en-US" sz="1200" b="0" kern="1200" dirty="0" smtClean="0">
                          <a:solidFill>
                            <a:schemeClr val="dk1"/>
                          </a:solidFill>
                          <a:effectLst/>
                          <a:latin typeface="Cambria"/>
                          <a:ea typeface="MS Mincho"/>
                          <a:cs typeface="Times New Roman"/>
                        </a:rPr>
                        <a:t>______________________________________________________________</a:t>
                      </a:r>
                    </a:p>
                    <a:p>
                      <a:pPr marL="0" marR="0">
                        <a:lnSpc>
                          <a:spcPct val="115000"/>
                        </a:lnSpc>
                        <a:spcBef>
                          <a:spcPts val="0"/>
                        </a:spcBef>
                        <a:spcAft>
                          <a:spcPts val="0"/>
                        </a:spcAft>
                      </a:pPr>
                      <a:r>
                        <a:rPr lang="en-US" sz="1200" b="0" kern="1200" dirty="0" smtClean="0">
                          <a:solidFill>
                            <a:schemeClr val="dk1"/>
                          </a:solidFill>
                          <a:effectLst/>
                          <a:latin typeface="Cambria"/>
                          <a:ea typeface="MS Mincho"/>
                          <a:cs typeface="Times New Roman"/>
                        </a:rPr>
                        <a:t>Goal</a:t>
                      </a:r>
                      <a:r>
                        <a:rPr lang="en-US" sz="1200" b="0" kern="1200" baseline="0" dirty="0" smtClean="0">
                          <a:solidFill>
                            <a:schemeClr val="dk1"/>
                          </a:solidFill>
                          <a:effectLst/>
                          <a:latin typeface="Cambria"/>
                          <a:ea typeface="MS Mincho"/>
                          <a:cs typeface="Times New Roman"/>
                        </a:rPr>
                        <a:t> Statement:</a:t>
                      </a:r>
                      <a:endParaRPr lang="en-US" sz="1200" b="1" kern="1200" dirty="0" smtClean="0">
                        <a:solidFill>
                          <a:schemeClr val="dk1"/>
                        </a:solidFill>
                        <a:effectLst/>
                        <a:latin typeface="+mn-lt"/>
                        <a:ea typeface="+mn-ea"/>
                        <a:cs typeface="+mn-cs"/>
                      </a:endParaRPr>
                    </a:p>
                    <a:p>
                      <a:pPr marL="0" marR="0">
                        <a:lnSpc>
                          <a:spcPct val="115000"/>
                        </a:lnSpc>
                        <a:spcBef>
                          <a:spcPts val="0"/>
                        </a:spcBef>
                        <a:spcAft>
                          <a:spcPts val="0"/>
                        </a:spcAft>
                      </a:pPr>
                      <a:r>
                        <a:rPr lang="en-US" sz="1200" b="1" kern="1200" dirty="0" smtClean="0">
                          <a:solidFill>
                            <a:schemeClr val="dk1"/>
                          </a:solidFill>
                          <a:effectLst/>
                          <a:latin typeface="+mn-lt"/>
                          <a:ea typeface="+mn-ea"/>
                          <a:cs typeface="+mn-cs"/>
                        </a:rPr>
                        <a:t>By the end of 2015 grade 10 L3+ FCAT scores  = or &gt;80%.</a:t>
                      </a:r>
                      <a:endParaRPr lang="en-US" sz="1200" dirty="0" smtClean="0">
                        <a:effectLst/>
                        <a:latin typeface="Cambria"/>
                        <a:ea typeface="MS Mincho"/>
                        <a:cs typeface="Times New Roman"/>
                      </a:endParaRPr>
                    </a:p>
                  </a:txBody>
                  <a:tcPr marL="34459" marR="34459" marT="34459" marB="0"/>
                </a:tc>
              </a:tr>
            </a:tbl>
          </a:graphicData>
        </a:graphic>
      </p:graphicFrame>
      <p:sp>
        <p:nvSpPr>
          <p:cNvPr id="5" name="TextBox 4"/>
          <p:cNvSpPr txBox="1"/>
          <p:nvPr/>
        </p:nvSpPr>
        <p:spPr>
          <a:xfrm>
            <a:off x="228600" y="5943600"/>
            <a:ext cx="7315200" cy="369332"/>
          </a:xfrm>
          <a:prstGeom prst="rect">
            <a:avLst/>
          </a:prstGeom>
          <a:noFill/>
        </p:spPr>
        <p:txBody>
          <a:bodyPr wrap="square" rtlCol="0">
            <a:spAutoFit/>
          </a:bodyPr>
          <a:lstStyle/>
          <a:p>
            <a:r>
              <a:rPr lang="en-US" dirty="0" smtClean="0">
                <a:solidFill>
                  <a:srgbClr val="C00000"/>
                </a:solidFill>
              </a:rPr>
              <a:t>FCAT  </a:t>
            </a:r>
            <a:r>
              <a:rPr lang="en-US" dirty="0">
                <a:solidFill>
                  <a:srgbClr val="C00000"/>
                </a:solidFill>
              </a:rPr>
              <a:t>The Florida Comprehensive Assessment </a:t>
            </a:r>
            <a:r>
              <a:rPr lang="en-US" dirty="0" smtClean="0">
                <a:solidFill>
                  <a:srgbClr val="C00000"/>
                </a:solidFill>
              </a:rPr>
              <a:t>Test</a:t>
            </a:r>
            <a:endParaRPr lang="en-US" dirty="0">
              <a:solidFill>
                <a:srgbClr val="C00000"/>
              </a:solidFill>
            </a:endParaRPr>
          </a:p>
        </p:txBody>
      </p:sp>
    </p:spTree>
    <p:extLst>
      <p:ext uri="{BB962C8B-B14F-4D97-AF65-F5344CB8AC3E}">
        <p14:creationId xmlns:p14="http://schemas.microsoft.com/office/powerpoint/2010/main" val="38261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C00000"/>
                </a:solidFill>
              </a:rPr>
              <a:t>2. Management</a:t>
            </a:r>
            <a:endParaRPr lang="en-US" sz="48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28</a:t>
            </a:fld>
            <a:endParaRPr lang="en-US"/>
          </a:p>
        </p:txBody>
      </p:sp>
      <p:sp>
        <p:nvSpPr>
          <p:cNvPr id="3" name="Content Placeholder 2"/>
          <p:cNvSpPr>
            <a:spLocks noGrp="1"/>
          </p:cNvSpPr>
          <p:nvPr>
            <p:ph sz="quarter" idx="1"/>
          </p:nvPr>
        </p:nvSpPr>
        <p:spPr/>
        <p:txBody>
          <a:bodyPr/>
          <a:lstStyle/>
          <a:p>
            <a:pPr marL="0" indent="0">
              <a:buNone/>
            </a:pPr>
            <a:endParaRPr lang="en-US" sz="3200" dirty="0" smtClean="0">
              <a:solidFill>
                <a:srgbClr val="002060"/>
              </a:solidFill>
            </a:endParaRPr>
          </a:p>
          <a:p>
            <a:r>
              <a:rPr lang="en-US" sz="3200" dirty="0" smtClean="0">
                <a:solidFill>
                  <a:srgbClr val="002060"/>
                </a:solidFill>
              </a:rPr>
              <a:t>School Counselor Competencies</a:t>
            </a:r>
          </a:p>
          <a:p>
            <a:endParaRPr lang="en-US" sz="3200" dirty="0" smtClean="0">
              <a:solidFill>
                <a:srgbClr val="002060"/>
              </a:solidFill>
            </a:endParaRPr>
          </a:p>
          <a:p>
            <a:r>
              <a:rPr lang="en-US" sz="3200" dirty="0" smtClean="0">
                <a:solidFill>
                  <a:srgbClr val="002060"/>
                </a:solidFill>
              </a:rPr>
              <a:t>Counseling </a:t>
            </a:r>
            <a:r>
              <a:rPr lang="en-US" sz="3200" dirty="0">
                <a:solidFill>
                  <a:srgbClr val="002060"/>
                </a:solidFill>
              </a:rPr>
              <a:t>P</a:t>
            </a:r>
            <a:r>
              <a:rPr lang="en-US" sz="3200" dirty="0" smtClean="0">
                <a:solidFill>
                  <a:srgbClr val="002060"/>
                </a:solidFill>
              </a:rPr>
              <a:t>rogram Assessment</a:t>
            </a:r>
          </a:p>
          <a:p>
            <a:endParaRPr lang="en-US" sz="3200" dirty="0" smtClean="0">
              <a:solidFill>
                <a:srgbClr val="002060"/>
              </a:solidFill>
            </a:endParaRPr>
          </a:p>
          <a:p>
            <a:r>
              <a:rPr lang="en-US" sz="3200" dirty="0" smtClean="0">
                <a:solidFill>
                  <a:srgbClr val="002060"/>
                </a:solidFill>
              </a:rPr>
              <a:t>Use of time Assessment</a:t>
            </a:r>
            <a:endParaRPr lang="en-US" sz="3200" dirty="0">
              <a:solidFill>
                <a:srgbClr val="002060"/>
              </a:solidFill>
            </a:endParaRPr>
          </a:p>
        </p:txBody>
      </p:sp>
    </p:spTree>
    <p:extLst>
      <p:ext uri="{BB962C8B-B14F-4D97-AF65-F5344CB8AC3E}">
        <p14:creationId xmlns:p14="http://schemas.microsoft.com/office/powerpoint/2010/main" val="12364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Some Management Tools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29</a:t>
            </a:fld>
            <a:endParaRPr lang="en-US"/>
          </a:p>
        </p:txBody>
      </p:sp>
      <p:sp>
        <p:nvSpPr>
          <p:cNvPr id="3" name="Content Placeholder 2"/>
          <p:cNvSpPr>
            <a:spLocks noGrp="1"/>
          </p:cNvSpPr>
          <p:nvPr>
            <p:ph sz="quarter" idx="1"/>
          </p:nvPr>
        </p:nvSpPr>
        <p:spPr>
          <a:xfrm>
            <a:off x="228600" y="1676400"/>
            <a:ext cx="8577072" cy="4422648"/>
          </a:xfrm>
        </p:spPr>
        <p:txBody>
          <a:bodyPr>
            <a:normAutofit/>
          </a:bodyPr>
          <a:lstStyle/>
          <a:p>
            <a:r>
              <a:rPr lang="en-US" sz="2800" dirty="0" smtClean="0">
                <a:solidFill>
                  <a:srgbClr val="002060"/>
                </a:solidFill>
              </a:rPr>
              <a:t>Annual agreement (with administration)</a:t>
            </a:r>
          </a:p>
          <a:p>
            <a:r>
              <a:rPr lang="en-US" sz="2800" dirty="0" smtClean="0">
                <a:solidFill>
                  <a:srgbClr val="002060"/>
                </a:solidFill>
              </a:rPr>
              <a:t>Advisory council</a:t>
            </a:r>
          </a:p>
          <a:p>
            <a:r>
              <a:rPr lang="en-US" sz="2800" dirty="0" smtClean="0">
                <a:solidFill>
                  <a:srgbClr val="002060"/>
                </a:solidFill>
              </a:rPr>
              <a:t>Use of Data, Program results data</a:t>
            </a:r>
          </a:p>
          <a:p>
            <a:r>
              <a:rPr lang="en-US" sz="2800" dirty="0" smtClean="0">
                <a:solidFill>
                  <a:srgbClr val="002060"/>
                </a:solidFill>
              </a:rPr>
              <a:t>School Data Profile</a:t>
            </a:r>
          </a:p>
          <a:p>
            <a:r>
              <a:rPr lang="en-US" sz="2800" dirty="0" smtClean="0">
                <a:solidFill>
                  <a:srgbClr val="002060"/>
                </a:solidFill>
              </a:rPr>
              <a:t>Use of time-</a:t>
            </a:r>
            <a:r>
              <a:rPr lang="en-US" sz="2800" dirty="0">
                <a:solidFill>
                  <a:srgbClr val="002060"/>
                </a:solidFill>
              </a:rPr>
              <a:t>Suggested </a:t>
            </a:r>
            <a:r>
              <a:rPr lang="en-US" sz="2800" dirty="0" smtClean="0">
                <a:solidFill>
                  <a:srgbClr val="002060"/>
                </a:solidFill>
              </a:rPr>
              <a:t>Percentages</a:t>
            </a:r>
          </a:p>
          <a:p>
            <a:r>
              <a:rPr lang="en-US" sz="2800" dirty="0" smtClean="0">
                <a:solidFill>
                  <a:srgbClr val="002060"/>
                </a:solidFill>
              </a:rPr>
              <a:t>Lesson Plans</a:t>
            </a:r>
          </a:p>
          <a:p>
            <a:r>
              <a:rPr lang="en-US" sz="2800" dirty="0" smtClean="0">
                <a:solidFill>
                  <a:srgbClr val="002060"/>
                </a:solidFill>
              </a:rPr>
              <a:t>Calendars </a:t>
            </a:r>
            <a:r>
              <a:rPr lang="en-US" sz="2800" dirty="0">
                <a:solidFill>
                  <a:srgbClr val="002060"/>
                </a:solidFill>
              </a:rPr>
              <a:t>- Planning/Participation</a:t>
            </a:r>
          </a:p>
          <a:p>
            <a:pPr lvl="1" algn="ctr">
              <a:lnSpc>
                <a:spcPct val="90000"/>
              </a:lnSpc>
              <a:buNone/>
              <a:defRPr/>
            </a:pPr>
            <a:endParaRPr lang="en-US" sz="2800" dirty="0">
              <a:solidFill>
                <a:srgbClr val="002060"/>
              </a:solidFill>
            </a:endParaRPr>
          </a:p>
          <a:p>
            <a:pPr lvl="1" algn="ctr">
              <a:lnSpc>
                <a:spcPct val="90000"/>
              </a:lnSpc>
              <a:buNone/>
              <a:defRPr/>
            </a:pPr>
            <a:endParaRPr lang="en-US" sz="2800" dirty="0">
              <a:solidFill>
                <a:srgbClr val="002060"/>
              </a:solidFill>
            </a:endParaRPr>
          </a:p>
          <a:p>
            <a:endParaRPr lang="en-US" dirty="0" smtClean="0">
              <a:solidFill>
                <a:srgbClr val="002060"/>
              </a:solidFill>
            </a:endParaRPr>
          </a:p>
          <a:p>
            <a:pPr marL="0" indent="0">
              <a:buNone/>
            </a:pPr>
            <a:endParaRPr lang="en-US" dirty="0"/>
          </a:p>
        </p:txBody>
      </p:sp>
    </p:spTree>
    <p:extLst>
      <p:ext uri="{BB962C8B-B14F-4D97-AF65-F5344CB8AC3E}">
        <p14:creationId xmlns:p14="http://schemas.microsoft.com/office/powerpoint/2010/main" val="108729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29736"/>
            <a:ext cx="6400801" cy="689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3</a:t>
            </a:fld>
            <a:endParaRPr lang="en-US"/>
          </a:p>
        </p:txBody>
      </p:sp>
    </p:spTree>
    <p:extLst>
      <p:ext uri="{BB962C8B-B14F-4D97-AF65-F5344CB8AC3E}">
        <p14:creationId xmlns:p14="http://schemas.microsoft.com/office/powerpoint/2010/main" val="22203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758952"/>
          </a:xfrm>
        </p:spPr>
        <p:txBody>
          <a:bodyPr>
            <a:normAutofit fontScale="90000"/>
          </a:bodyPr>
          <a:lstStyle/>
          <a:p>
            <a:r>
              <a:rPr lang="en-US" sz="3600" dirty="0">
                <a:solidFill>
                  <a:srgbClr val="C00000"/>
                </a:solidFill>
              </a:rPr>
              <a:t>Annual agreement (with administration)</a:t>
            </a:r>
            <a:r>
              <a:rPr lang="en-US" sz="3600" dirty="0">
                <a:solidFill>
                  <a:srgbClr val="002060"/>
                </a:solidFill>
              </a:rPr>
              <a:t/>
            </a:r>
            <a:br>
              <a:rPr lang="en-US" sz="3600" dirty="0">
                <a:solidFill>
                  <a:srgbClr val="002060"/>
                </a:solidFill>
              </a:rPr>
            </a:b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30</a:t>
            </a:fld>
            <a:endParaRPr lang="en-US"/>
          </a:p>
        </p:txBody>
      </p:sp>
      <p:sp>
        <p:nvSpPr>
          <p:cNvPr id="5" name="Content Placeholder 4"/>
          <p:cNvSpPr>
            <a:spLocks noGrp="1"/>
          </p:cNvSpPr>
          <p:nvPr>
            <p:ph sz="quarter" idx="1"/>
          </p:nvPr>
        </p:nvSpPr>
        <p:spPr/>
        <p:txBody>
          <a:bodyPr/>
          <a:lstStyle/>
          <a:p>
            <a:endParaRPr lang="en-US" altLang="en-US" dirty="0" smtClean="0"/>
          </a:p>
          <a:p>
            <a:endParaRPr lang="en-US" altLang="en-US" dirty="0"/>
          </a:p>
          <a:p>
            <a:r>
              <a:rPr lang="en-US" altLang="en-US" dirty="0" smtClean="0"/>
              <a:t>To </a:t>
            </a:r>
            <a:r>
              <a:rPr lang="en-US" altLang="en-US" dirty="0"/>
              <a:t>ensure effective implementation of the program</a:t>
            </a:r>
          </a:p>
          <a:p>
            <a:r>
              <a:rPr lang="en-US" altLang="en-US" dirty="0"/>
              <a:t>Based on delivery systems and needs</a:t>
            </a:r>
          </a:p>
          <a:p>
            <a:r>
              <a:rPr lang="en-US" altLang="en-US" dirty="0" smtClean="0"/>
              <a:t>Negotiated/changed </a:t>
            </a:r>
            <a:r>
              <a:rPr lang="en-US" altLang="en-US" dirty="0"/>
              <a:t>every year</a:t>
            </a:r>
          </a:p>
          <a:p>
            <a:pPr marL="0" indent="0">
              <a:buNone/>
            </a:pPr>
            <a:endParaRPr lang="en-US" dirty="0"/>
          </a:p>
        </p:txBody>
      </p:sp>
    </p:spTree>
    <p:extLst>
      <p:ext uri="{BB962C8B-B14F-4D97-AF65-F5344CB8AC3E}">
        <p14:creationId xmlns:p14="http://schemas.microsoft.com/office/powerpoint/2010/main" val="712712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0000"/>
                </a:solidFill>
              </a:rPr>
              <a:t>Advisory </a:t>
            </a:r>
            <a:r>
              <a:rPr lang="en-US" sz="3600" dirty="0" smtClean="0">
                <a:solidFill>
                  <a:srgbClr val="C00000"/>
                </a:solidFill>
              </a:rPr>
              <a:t>council</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31</a:t>
            </a:fld>
            <a:endParaRPr lang="en-US"/>
          </a:p>
        </p:txBody>
      </p:sp>
      <p:sp>
        <p:nvSpPr>
          <p:cNvPr id="5" name="Content Placeholder 4"/>
          <p:cNvSpPr>
            <a:spLocks noGrp="1"/>
          </p:cNvSpPr>
          <p:nvPr>
            <p:ph sz="quarter" idx="1"/>
          </p:nvPr>
        </p:nvSpPr>
        <p:spPr/>
        <p:txBody>
          <a:bodyPr/>
          <a:lstStyle/>
          <a:p>
            <a:r>
              <a:rPr lang="en-US" altLang="en-US" dirty="0"/>
              <a:t>Group appointed to review the guidance program </a:t>
            </a:r>
          </a:p>
          <a:p>
            <a:endParaRPr lang="en-US" altLang="en-US" dirty="0"/>
          </a:p>
          <a:p>
            <a:pPr>
              <a:buNone/>
            </a:pPr>
            <a:endParaRPr lang="en-US" altLang="en-US" dirty="0"/>
          </a:p>
          <a:p>
            <a:r>
              <a:rPr lang="en-US" altLang="en-US" dirty="0"/>
              <a:t>Counselor, administrator, teachers, parents, students, community members</a:t>
            </a:r>
          </a:p>
        </p:txBody>
      </p:sp>
    </p:spTree>
    <p:extLst>
      <p:ext uri="{BB962C8B-B14F-4D97-AF65-F5344CB8AC3E}">
        <p14:creationId xmlns:p14="http://schemas.microsoft.com/office/powerpoint/2010/main" val="340390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Examples of School Counselor Competencies</a:t>
            </a:r>
            <a:endParaRPr lang="en-US" sz="27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32</a:t>
            </a:fld>
            <a:endParaRPr lang="en-US"/>
          </a:p>
        </p:txBody>
      </p:sp>
      <p:sp>
        <p:nvSpPr>
          <p:cNvPr id="3" name="Content Placeholder 2"/>
          <p:cNvSpPr>
            <a:spLocks noGrp="1"/>
          </p:cNvSpPr>
          <p:nvPr>
            <p:ph sz="quarter" idx="1"/>
          </p:nvPr>
        </p:nvSpPr>
        <p:spPr>
          <a:xfrm>
            <a:off x="152400" y="1371600"/>
            <a:ext cx="8653272" cy="4727448"/>
          </a:xfrm>
        </p:spPr>
        <p:txBody>
          <a:bodyPr>
            <a:noAutofit/>
          </a:bodyPr>
          <a:lstStyle/>
          <a:p>
            <a:r>
              <a:rPr lang="en-US" sz="1200" dirty="0" smtClean="0">
                <a:solidFill>
                  <a:srgbClr val="002060"/>
                </a:solidFill>
              </a:rPr>
              <a:t>School counselors should possess the knowledge, abilities, skills and attitudes necessary to plan, organize, implement and evaluate a comprehensive, developmental, results-based </a:t>
            </a:r>
            <a:r>
              <a:rPr lang="en-US" sz="1200" u="sng" dirty="0" smtClean="0">
                <a:solidFill>
                  <a:srgbClr val="002060"/>
                </a:solidFill>
              </a:rPr>
              <a:t>school counseling program </a:t>
            </a:r>
            <a:r>
              <a:rPr lang="en-US" sz="1200" dirty="0" smtClean="0">
                <a:solidFill>
                  <a:srgbClr val="002060"/>
                </a:solidFill>
              </a:rPr>
              <a:t>that aligns with the ASCA National Model. </a:t>
            </a:r>
          </a:p>
          <a:p>
            <a:r>
              <a:rPr lang="en-US" sz="1200" dirty="0" smtClean="0">
                <a:solidFill>
                  <a:srgbClr val="002060"/>
                </a:solidFill>
              </a:rPr>
              <a:t> </a:t>
            </a:r>
          </a:p>
          <a:p>
            <a:r>
              <a:rPr lang="en-US" sz="1200" dirty="0" smtClean="0">
                <a:solidFill>
                  <a:srgbClr val="002060"/>
                </a:solidFill>
              </a:rPr>
              <a:t>I-A: Knowledge </a:t>
            </a:r>
          </a:p>
          <a:p>
            <a:r>
              <a:rPr lang="en-US" sz="1200" dirty="0" smtClean="0">
                <a:solidFill>
                  <a:srgbClr val="002060"/>
                </a:solidFill>
              </a:rPr>
              <a:t>ASCA’s position statement, The Professional School Counselor and School Counseling Preparation Programs, states that school counselors should articulate and demonstrate an understanding of: </a:t>
            </a:r>
          </a:p>
          <a:p>
            <a:r>
              <a:rPr lang="en-US" sz="1200" dirty="0" smtClean="0">
                <a:solidFill>
                  <a:srgbClr val="002060"/>
                </a:solidFill>
              </a:rPr>
              <a:t>__ I-A-1.	The organizational structure and governance of the American educational system as well as cultural, political and social influences on current educational practices </a:t>
            </a:r>
          </a:p>
          <a:p>
            <a:r>
              <a:rPr lang="en-US" sz="1200" dirty="0" smtClean="0">
                <a:solidFill>
                  <a:srgbClr val="002060"/>
                </a:solidFill>
              </a:rPr>
              <a:t>__ I-A-2.	The organizational structure and qualities of an effective school counseling program that aligns with the ASCA National Model </a:t>
            </a:r>
          </a:p>
          <a:p>
            <a:r>
              <a:rPr lang="en-US" sz="1200" dirty="0" smtClean="0">
                <a:solidFill>
                  <a:srgbClr val="002060"/>
                </a:solidFill>
              </a:rPr>
              <a:t>__ I-A-3.	Impediments to student learning and use of advocacy and data-driven school counseling ­practices to act effectively in closing the achievement/opportunity gap </a:t>
            </a:r>
          </a:p>
          <a:p>
            <a:r>
              <a:rPr lang="en-US" sz="1200" dirty="0" smtClean="0">
                <a:solidFill>
                  <a:srgbClr val="002060"/>
                </a:solidFill>
              </a:rPr>
              <a:t>__ I-A-4.	Leadership principles and theories </a:t>
            </a:r>
          </a:p>
          <a:p>
            <a:r>
              <a:rPr lang="en-US" sz="1200" dirty="0" smtClean="0">
                <a:solidFill>
                  <a:srgbClr val="002060"/>
                </a:solidFill>
              </a:rPr>
              <a:t>__ I-A-5.	Individual counseling, group counseling and classroom guidance programs ensuring equitable access to resources that promote academic achievement; personal, social and emotional development; and career development including the identification of appropriate post-secondary education for every student </a:t>
            </a:r>
          </a:p>
          <a:p>
            <a:r>
              <a:rPr lang="en-US" sz="1200" dirty="0" smtClean="0">
                <a:solidFill>
                  <a:srgbClr val="002060"/>
                </a:solidFill>
              </a:rPr>
              <a:t>__ I-A-6.	Collaborations with stakeholders such as parents and guardians, teachers, administrators and community leaders to create learning environments that promote educational equity and success for every student </a:t>
            </a:r>
          </a:p>
          <a:p>
            <a:r>
              <a:rPr lang="en-US" sz="1200" dirty="0" smtClean="0">
                <a:solidFill>
                  <a:srgbClr val="002060"/>
                </a:solidFill>
              </a:rPr>
              <a:t>__ I-A-7.	Legal, ethical and professional issues in pre-K–12 schools </a:t>
            </a:r>
          </a:p>
          <a:p>
            <a:r>
              <a:rPr lang="en-US" sz="1200" dirty="0" smtClean="0">
                <a:solidFill>
                  <a:srgbClr val="002060"/>
                </a:solidFill>
              </a:rPr>
              <a:t>__ I-A-8.	Developmental theory, learning theories, social justice theory, multiculturalism, counseling theories and career counseling theories </a:t>
            </a:r>
          </a:p>
          <a:p>
            <a:r>
              <a:rPr lang="en-US" sz="1200" dirty="0" smtClean="0">
                <a:solidFill>
                  <a:srgbClr val="002060"/>
                </a:solidFill>
              </a:rPr>
              <a:t>__ I-A-9.	The continuum of mental health services, including prevention and intervention strategies to enhance student success </a:t>
            </a:r>
          </a:p>
          <a:p>
            <a:endParaRPr lang="en-US" sz="1400" dirty="0">
              <a:solidFill>
                <a:srgbClr val="002060"/>
              </a:solidFill>
            </a:endParaRPr>
          </a:p>
        </p:txBody>
      </p:sp>
    </p:spTree>
    <p:extLst>
      <p:ext uri="{BB962C8B-B14F-4D97-AF65-F5344CB8AC3E}">
        <p14:creationId xmlns:p14="http://schemas.microsoft.com/office/powerpoint/2010/main" val="406484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33</a:t>
            </a:fld>
            <a:endParaRPr lang="en-US"/>
          </a:p>
        </p:txBody>
      </p:sp>
      <p:sp>
        <p:nvSpPr>
          <p:cNvPr id="5" name="Content Placeholder 4"/>
          <p:cNvSpPr>
            <a:spLocks noGrp="1"/>
          </p:cNvSpPr>
          <p:nvPr>
            <p:ph sz="quarter" idx="1"/>
          </p:nvPr>
        </p:nvSpPr>
        <p:spPr/>
        <p:txBody>
          <a:bodyPr/>
          <a:lstStyle/>
          <a:p>
            <a:r>
              <a:rPr lang="en-US" altLang="en-US" dirty="0">
                <a:solidFill>
                  <a:srgbClr val="002060"/>
                </a:solidFill>
              </a:rPr>
              <a:t>Day Planner</a:t>
            </a:r>
          </a:p>
          <a:p>
            <a:r>
              <a:rPr lang="en-US" altLang="en-US" dirty="0">
                <a:solidFill>
                  <a:srgbClr val="002060"/>
                </a:solidFill>
              </a:rPr>
              <a:t>Spiral Bound Notebook to log meetings, calls, etc.</a:t>
            </a:r>
          </a:p>
          <a:p>
            <a:r>
              <a:rPr lang="en-US" altLang="en-US" dirty="0">
                <a:solidFill>
                  <a:srgbClr val="002060"/>
                </a:solidFill>
              </a:rPr>
              <a:t>Phone Log</a:t>
            </a:r>
          </a:p>
          <a:p>
            <a:r>
              <a:rPr lang="en-US" altLang="en-US" dirty="0">
                <a:solidFill>
                  <a:srgbClr val="002060"/>
                </a:solidFill>
              </a:rPr>
              <a:t>Calendars</a:t>
            </a:r>
          </a:p>
          <a:p>
            <a:pPr marL="742950" lvl="2" indent="-342900"/>
            <a:r>
              <a:rPr lang="en-US" altLang="en-US" dirty="0">
                <a:solidFill>
                  <a:srgbClr val="002060"/>
                </a:solidFill>
              </a:rPr>
              <a:t>Disseminated to the faculty, staff, parents</a:t>
            </a:r>
          </a:p>
          <a:p>
            <a:endParaRPr lang="en-US" altLang="en-US" dirty="0">
              <a:solidFill>
                <a:srgbClr val="002060"/>
              </a:solidFill>
            </a:endParaRPr>
          </a:p>
          <a:p>
            <a:r>
              <a:rPr lang="en-US" altLang="en-US" dirty="0">
                <a:solidFill>
                  <a:srgbClr val="002060"/>
                </a:solidFill>
              </a:rPr>
              <a:t>These documents are not only to document your time </a:t>
            </a:r>
            <a:r>
              <a:rPr lang="en-US" altLang="en-US" dirty="0" smtClean="0">
                <a:solidFill>
                  <a:srgbClr val="002060"/>
                </a:solidFill>
              </a:rPr>
              <a:t>, but </a:t>
            </a:r>
            <a:r>
              <a:rPr lang="en-US" altLang="en-US" dirty="0">
                <a:solidFill>
                  <a:srgbClr val="002060"/>
                </a:solidFill>
              </a:rPr>
              <a:t>also to make people aware of your contribution</a:t>
            </a:r>
          </a:p>
          <a:p>
            <a:endParaRPr lang="en-US" dirty="0"/>
          </a:p>
        </p:txBody>
      </p:sp>
    </p:spTree>
    <p:extLst>
      <p:ext uri="{BB962C8B-B14F-4D97-AF65-F5344CB8AC3E}">
        <p14:creationId xmlns:p14="http://schemas.microsoft.com/office/powerpoint/2010/main" val="234751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 Sample </a:t>
            </a:r>
            <a:r>
              <a:rPr lang="en-US" dirty="0" smtClean="0">
                <a:solidFill>
                  <a:srgbClr val="C00000"/>
                </a:solidFill>
              </a:rPr>
              <a:t>Calendar</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34</a:t>
            </a:fld>
            <a:endParaRPr lang="en-US"/>
          </a:p>
        </p:txBody>
      </p:sp>
      <p:sp>
        <p:nvSpPr>
          <p:cNvPr id="3" name="Content Placeholder 2"/>
          <p:cNvSpPr>
            <a:spLocks noGrp="1"/>
          </p:cNvSpPr>
          <p:nvPr>
            <p:ph sz="quarter" idx="1"/>
          </p:nvPr>
        </p:nvSpPr>
        <p:spPr/>
        <p:txBody>
          <a:bodyPr>
            <a:normAutofit fontScale="77500" lnSpcReduction="20000"/>
          </a:bodyPr>
          <a:lstStyle/>
          <a:p>
            <a:pPr marL="114300" indent="0">
              <a:buNone/>
            </a:pPr>
            <a:r>
              <a:rPr lang="en-US" dirty="0">
                <a:solidFill>
                  <a:srgbClr val="002060"/>
                </a:solidFill>
              </a:rPr>
              <a:t>High School Counseling Department Calendar  </a:t>
            </a:r>
            <a:r>
              <a:rPr lang="en-US" dirty="0" smtClean="0">
                <a:solidFill>
                  <a:srgbClr val="002060"/>
                </a:solidFill>
              </a:rPr>
              <a:t>2012-13  </a:t>
            </a:r>
            <a:r>
              <a:rPr lang="en-US" b="1" dirty="0" smtClean="0">
                <a:solidFill>
                  <a:srgbClr val="002060"/>
                </a:solidFill>
              </a:rPr>
              <a:t>August</a:t>
            </a:r>
            <a:endParaRPr lang="en-US" b="1" dirty="0">
              <a:solidFill>
                <a:srgbClr val="002060"/>
              </a:solidFill>
            </a:endParaRPr>
          </a:p>
          <a:p>
            <a:r>
              <a:rPr lang="en-US" dirty="0">
                <a:solidFill>
                  <a:srgbClr val="002060"/>
                </a:solidFill>
              </a:rPr>
              <a:t>Register new students</a:t>
            </a:r>
          </a:p>
          <a:p>
            <a:r>
              <a:rPr lang="en-US" dirty="0">
                <a:solidFill>
                  <a:srgbClr val="002060"/>
                </a:solidFill>
              </a:rPr>
              <a:t>Prepare for student’s return</a:t>
            </a:r>
          </a:p>
          <a:p>
            <a:r>
              <a:rPr lang="en-US" dirty="0">
                <a:solidFill>
                  <a:srgbClr val="002060"/>
                </a:solidFill>
              </a:rPr>
              <a:t>Establish high school counseling calendar</a:t>
            </a:r>
          </a:p>
          <a:p>
            <a:r>
              <a:rPr lang="en-US" dirty="0">
                <a:solidFill>
                  <a:srgbClr val="002060"/>
                </a:solidFill>
              </a:rPr>
              <a:t>Adjust student schedules </a:t>
            </a:r>
          </a:p>
          <a:p>
            <a:r>
              <a:rPr lang="en-US" dirty="0">
                <a:solidFill>
                  <a:srgbClr val="002060"/>
                </a:solidFill>
              </a:rPr>
              <a:t>Write parent newsletter</a:t>
            </a:r>
          </a:p>
          <a:p>
            <a:r>
              <a:rPr lang="en-US" dirty="0">
                <a:solidFill>
                  <a:srgbClr val="002060"/>
                </a:solidFill>
              </a:rPr>
              <a:t>In-service for any doctoral students and interns</a:t>
            </a:r>
          </a:p>
          <a:p>
            <a:r>
              <a:rPr lang="en-US" dirty="0">
                <a:solidFill>
                  <a:srgbClr val="002060"/>
                </a:solidFill>
              </a:rPr>
              <a:t>New student orientation</a:t>
            </a:r>
          </a:p>
          <a:p>
            <a:r>
              <a:rPr lang="en-US" dirty="0">
                <a:solidFill>
                  <a:srgbClr val="002060"/>
                </a:solidFill>
              </a:rPr>
              <a:t>Preplanning</a:t>
            </a:r>
          </a:p>
          <a:p>
            <a:r>
              <a:rPr lang="en-US" dirty="0">
                <a:solidFill>
                  <a:srgbClr val="002060"/>
                </a:solidFill>
              </a:rPr>
              <a:t>Attend grade level team meetings, weekly *</a:t>
            </a:r>
          </a:p>
          <a:p>
            <a:r>
              <a:rPr lang="en-US" dirty="0">
                <a:solidFill>
                  <a:srgbClr val="002060"/>
                </a:solidFill>
              </a:rPr>
              <a:t>Responsive Services, daily*</a:t>
            </a:r>
          </a:p>
          <a:p>
            <a:r>
              <a:rPr lang="en-US" dirty="0">
                <a:solidFill>
                  <a:srgbClr val="002060"/>
                </a:solidFill>
              </a:rPr>
              <a:t>Student Services Meetings, Bi-weekly*</a:t>
            </a:r>
          </a:p>
          <a:p>
            <a:r>
              <a:rPr lang="en-US" dirty="0">
                <a:solidFill>
                  <a:srgbClr val="002060"/>
                </a:solidFill>
              </a:rPr>
              <a:t>Last date for schedule changes Aug.31</a:t>
            </a:r>
            <a:r>
              <a:rPr lang="en-US" baseline="30000" dirty="0">
                <a:solidFill>
                  <a:srgbClr val="002060"/>
                </a:solidFill>
              </a:rPr>
              <a:t>st</a:t>
            </a:r>
            <a:endParaRPr lang="en-US" dirty="0">
              <a:solidFill>
                <a:srgbClr val="002060"/>
              </a:solidFill>
            </a:endParaRPr>
          </a:p>
          <a:p>
            <a:r>
              <a:rPr lang="en-US" dirty="0">
                <a:solidFill>
                  <a:srgbClr val="002060"/>
                </a:solidFill>
              </a:rPr>
              <a:t>Assist with virtual school enrollment</a:t>
            </a:r>
          </a:p>
          <a:p>
            <a:endParaRPr lang="en-US" dirty="0"/>
          </a:p>
        </p:txBody>
      </p:sp>
    </p:spTree>
    <p:extLst>
      <p:ext uri="{BB962C8B-B14F-4D97-AF65-F5344CB8AC3E}">
        <p14:creationId xmlns:p14="http://schemas.microsoft.com/office/powerpoint/2010/main" val="250616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Calendar Example</a:t>
            </a:r>
          </a:p>
        </p:txBody>
      </p:sp>
      <p:sp>
        <p:nvSpPr>
          <p:cNvPr id="30723" name="Content Placeholder 2"/>
          <p:cNvSpPr>
            <a:spLocks noGrp="1"/>
          </p:cNvSpPr>
          <p:nvPr>
            <p:ph idx="1"/>
          </p:nvPr>
        </p:nvSpPr>
        <p:spPr/>
        <p:txBody>
          <a:bodyPr/>
          <a:lstStyle/>
          <a:p>
            <a:pPr eaLnBrk="1" hangingPunct="1">
              <a:buFontTx/>
              <a:buNone/>
            </a:pPr>
            <a:endParaRPr lang="en-US" altLang="en-US" smtClean="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990600" y="2514600"/>
            <a:ext cx="2286000" cy="304800"/>
          </a:xfrm>
          <a:prstGeom prst="rect">
            <a:avLst/>
          </a:prstGeom>
          <a:solidFill>
            <a:srgbClr val="FFFFFF"/>
          </a:solidFill>
          <a:ln w="9525">
            <a:solidFill>
              <a:srgbClr val="000000"/>
            </a:solidFill>
            <a:miter lim="800000"/>
            <a:headEnd/>
            <a:tailEnd/>
          </a:ln>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Calibri" pitchFamily="34" charset="0"/>
              </a:rPr>
              <a:t>Guidance Lesson – Test Taking Skills</a:t>
            </a:r>
            <a:endParaRPr lang="en-US" altLang="en-US" sz="1800">
              <a:solidFill>
                <a:schemeClr val="tx1"/>
              </a:solidFill>
              <a:latin typeface="Tahoma" pitchFamily="34" charset="0"/>
            </a:endParaRPr>
          </a:p>
        </p:txBody>
      </p:sp>
      <p:sp>
        <p:nvSpPr>
          <p:cNvPr id="30726" name="Text Box 5"/>
          <p:cNvSpPr txBox="1">
            <a:spLocks noChangeArrowheads="1"/>
          </p:cNvSpPr>
          <p:nvPr/>
        </p:nvSpPr>
        <p:spPr bwMode="auto">
          <a:xfrm>
            <a:off x="5334000" y="2362200"/>
            <a:ext cx="1219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Calibri" pitchFamily="34" charset="0"/>
              </a:rPr>
              <a:t>11:40 – SBARC Mtg.</a:t>
            </a:r>
          </a:p>
          <a:p>
            <a:pPr>
              <a:spcBef>
                <a:spcPct val="0"/>
              </a:spcBef>
              <a:spcAft>
                <a:spcPts val="1000"/>
              </a:spcAft>
              <a:buFontTx/>
              <a:buNone/>
            </a:pPr>
            <a:r>
              <a:rPr lang="en-US" altLang="en-US" sz="1000">
                <a:solidFill>
                  <a:schemeClr val="tx1"/>
                </a:solidFill>
                <a:latin typeface="Calibri" pitchFamily="34" charset="0"/>
              </a:rPr>
              <a:t>12:40 - SBARC Mtg.</a:t>
            </a:r>
          </a:p>
          <a:p>
            <a:pPr>
              <a:spcBef>
                <a:spcPct val="0"/>
              </a:spcBef>
              <a:buFontTx/>
              <a:buNone/>
            </a:pPr>
            <a:endParaRPr lang="en-US" altLang="en-US" sz="1800">
              <a:solidFill>
                <a:schemeClr val="tx1"/>
              </a:solidFill>
              <a:latin typeface="Tahoma" pitchFamily="34" charset="0"/>
            </a:endParaRPr>
          </a:p>
        </p:txBody>
      </p:sp>
      <p:sp>
        <p:nvSpPr>
          <p:cNvPr id="30727" name="Text Box 7"/>
          <p:cNvSpPr txBox="1">
            <a:spLocks noChangeArrowheads="1"/>
          </p:cNvSpPr>
          <p:nvPr/>
        </p:nvSpPr>
        <p:spPr bwMode="auto">
          <a:xfrm>
            <a:off x="6553200" y="2362200"/>
            <a:ext cx="1371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900">
                <a:solidFill>
                  <a:schemeClr val="tx1"/>
                </a:solidFill>
                <a:latin typeface="Calibri" pitchFamily="34" charset="0"/>
              </a:rPr>
              <a:t>9:00 – Meet w/ Hardship Trfr. Students</a:t>
            </a:r>
          </a:p>
          <a:p>
            <a:pPr>
              <a:spcBef>
                <a:spcPct val="0"/>
              </a:spcBef>
              <a:buFontTx/>
              <a:buNone/>
            </a:pPr>
            <a:r>
              <a:rPr lang="en-US" altLang="en-US" sz="900">
                <a:solidFill>
                  <a:schemeClr val="tx1"/>
                </a:solidFill>
                <a:latin typeface="Calibri" pitchFamily="34" charset="0"/>
              </a:rPr>
              <a:t>12:40 - SBARC Mtg.</a:t>
            </a:r>
          </a:p>
          <a:p>
            <a:pPr>
              <a:spcBef>
                <a:spcPct val="0"/>
              </a:spcBef>
              <a:buFontTx/>
              <a:buNone/>
            </a:pPr>
            <a:r>
              <a:rPr lang="en-US" altLang="en-US" sz="900">
                <a:solidFill>
                  <a:schemeClr val="tx1"/>
                </a:solidFill>
                <a:latin typeface="Calibri" pitchFamily="34" charset="0"/>
              </a:rPr>
              <a:t>3:00 – Mtg. w/parent re: student’s retention</a:t>
            </a:r>
            <a:endParaRPr lang="en-US" altLang="en-US" sz="1800">
              <a:solidFill>
                <a:schemeClr val="tx1"/>
              </a:solidFill>
              <a:latin typeface="Tahoma" pitchFamily="34" charset="0"/>
            </a:endParaRPr>
          </a:p>
        </p:txBody>
      </p:sp>
      <p:sp>
        <p:nvSpPr>
          <p:cNvPr id="30728" name="Text Box 9"/>
          <p:cNvSpPr txBox="1">
            <a:spLocks noChangeArrowheads="1"/>
          </p:cNvSpPr>
          <p:nvPr/>
        </p:nvSpPr>
        <p:spPr bwMode="auto">
          <a:xfrm>
            <a:off x="1447800" y="32766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9:30 – A-Team Mtg.</a:t>
            </a:r>
          </a:p>
          <a:p>
            <a:pPr>
              <a:spcBef>
                <a:spcPct val="0"/>
              </a:spcBef>
              <a:spcAft>
                <a:spcPts val="1000"/>
              </a:spcAft>
              <a:buFontTx/>
              <a:buNone/>
            </a:pPr>
            <a:r>
              <a:rPr lang="en-US" altLang="en-US" sz="900">
                <a:solidFill>
                  <a:schemeClr val="tx1"/>
                </a:solidFill>
                <a:latin typeface="Calibri" pitchFamily="34" charset="0"/>
              </a:rPr>
              <a:t>11:30 - SBARC Mtg.</a:t>
            </a:r>
          </a:p>
          <a:p>
            <a:pPr>
              <a:spcBef>
                <a:spcPct val="0"/>
              </a:spcBef>
              <a:spcAft>
                <a:spcPts val="1000"/>
              </a:spcAft>
              <a:buFontTx/>
              <a:buNone/>
            </a:pPr>
            <a:r>
              <a:rPr lang="en-US" altLang="en-US" sz="900">
                <a:solidFill>
                  <a:schemeClr val="tx1"/>
                </a:solidFill>
                <a:latin typeface="Calibri" pitchFamily="34" charset="0"/>
              </a:rPr>
              <a:t>2:30 – Leadership Mtg.</a:t>
            </a:r>
            <a:endParaRPr lang="en-US" altLang="en-US" sz="1800">
              <a:solidFill>
                <a:schemeClr val="tx1"/>
              </a:solidFill>
              <a:latin typeface="Tahoma" pitchFamily="34" charset="0"/>
            </a:endParaRPr>
          </a:p>
        </p:txBody>
      </p:sp>
      <p:sp>
        <p:nvSpPr>
          <p:cNvPr id="30729" name="Text Box 10"/>
          <p:cNvSpPr txBox="1">
            <a:spLocks noChangeArrowheads="1"/>
          </p:cNvSpPr>
          <p:nvPr/>
        </p:nvSpPr>
        <p:spPr bwMode="auto">
          <a:xfrm>
            <a:off x="2667000" y="3352800"/>
            <a:ext cx="1257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900">
                <a:solidFill>
                  <a:schemeClr val="tx1"/>
                </a:solidFill>
                <a:latin typeface="Calibri" pitchFamily="34" charset="0"/>
              </a:rPr>
              <a:t>7:00 – Mtg. w/Teacher and Parent</a:t>
            </a:r>
          </a:p>
          <a:p>
            <a:pPr>
              <a:spcBef>
                <a:spcPct val="0"/>
              </a:spcBef>
              <a:buFontTx/>
              <a:buNone/>
            </a:pPr>
            <a:r>
              <a:rPr lang="en-US" altLang="en-US" sz="900">
                <a:solidFill>
                  <a:schemeClr val="tx1"/>
                </a:solidFill>
                <a:latin typeface="Calibri" pitchFamily="34" charset="0"/>
              </a:rPr>
              <a:t>9:30 – SBARC Mtg.</a:t>
            </a:r>
          </a:p>
          <a:p>
            <a:pPr>
              <a:spcBef>
                <a:spcPct val="0"/>
              </a:spcBef>
              <a:buFontTx/>
              <a:buNone/>
            </a:pPr>
            <a:r>
              <a:rPr lang="en-US" altLang="en-US" sz="900">
                <a:solidFill>
                  <a:schemeClr val="tx1"/>
                </a:solidFill>
                <a:latin typeface="Calibri" pitchFamily="34" charset="0"/>
              </a:rPr>
              <a:t>12:40 - SBARC Mtg.</a:t>
            </a:r>
          </a:p>
          <a:p>
            <a:pPr>
              <a:spcBef>
                <a:spcPct val="0"/>
              </a:spcBef>
              <a:buFontTx/>
              <a:buNone/>
            </a:pPr>
            <a:endParaRPr lang="en-US" altLang="en-US" sz="1800">
              <a:solidFill>
                <a:schemeClr val="tx1"/>
              </a:solidFill>
              <a:latin typeface="Tahoma" pitchFamily="34" charset="0"/>
            </a:endParaRPr>
          </a:p>
        </p:txBody>
      </p:sp>
      <p:sp>
        <p:nvSpPr>
          <p:cNvPr id="30730" name="Text Box 12"/>
          <p:cNvSpPr txBox="1">
            <a:spLocks noChangeArrowheads="1"/>
          </p:cNvSpPr>
          <p:nvPr/>
        </p:nvSpPr>
        <p:spPr bwMode="auto">
          <a:xfrm>
            <a:off x="3962400" y="3276600"/>
            <a:ext cx="125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9:30 - SBARC Mtg.</a:t>
            </a:r>
          </a:p>
          <a:p>
            <a:pPr>
              <a:spcBef>
                <a:spcPct val="0"/>
              </a:spcBef>
              <a:spcAft>
                <a:spcPts val="1000"/>
              </a:spcAft>
              <a:buFontTx/>
              <a:buNone/>
            </a:pPr>
            <a:r>
              <a:rPr lang="en-US" altLang="en-US" sz="900">
                <a:solidFill>
                  <a:schemeClr val="tx1"/>
                </a:solidFill>
                <a:latin typeface="Calibri" pitchFamily="34" charset="0"/>
              </a:rPr>
              <a:t>12:40 - SBARC Mtg.</a:t>
            </a:r>
          </a:p>
          <a:p>
            <a:pPr>
              <a:spcBef>
                <a:spcPct val="0"/>
              </a:spcBef>
              <a:spcAft>
                <a:spcPts val="1000"/>
              </a:spcAft>
              <a:buFontTx/>
              <a:buNone/>
            </a:pPr>
            <a:r>
              <a:rPr lang="en-US" altLang="en-US" sz="900">
                <a:solidFill>
                  <a:schemeClr val="tx1"/>
                </a:solidFill>
                <a:latin typeface="Calibri" pitchFamily="34" charset="0"/>
              </a:rPr>
              <a:t>2:30 – Tardy Detention</a:t>
            </a:r>
            <a:endParaRPr lang="en-US" altLang="en-US" sz="1800">
              <a:solidFill>
                <a:schemeClr val="tx1"/>
              </a:solidFill>
              <a:latin typeface="Tahoma" pitchFamily="34" charset="0"/>
            </a:endParaRPr>
          </a:p>
        </p:txBody>
      </p:sp>
      <p:sp>
        <p:nvSpPr>
          <p:cNvPr id="30731" name="Text Box 13"/>
          <p:cNvSpPr txBox="1">
            <a:spLocks noChangeArrowheads="1"/>
          </p:cNvSpPr>
          <p:nvPr/>
        </p:nvSpPr>
        <p:spPr bwMode="auto">
          <a:xfrm>
            <a:off x="5410200" y="3200400"/>
            <a:ext cx="1104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900" b="1" dirty="0">
                <a:solidFill>
                  <a:schemeClr val="tx1"/>
                </a:solidFill>
                <a:latin typeface="Kristen ITC" pitchFamily="66" charset="0"/>
              </a:rPr>
              <a:t>8:00 – </a:t>
            </a:r>
            <a:r>
              <a:rPr lang="en-US" altLang="en-US" sz="900" b="1" dirty="0">
                <a:solidFill>
                  <a:schemeClr val="tx1"/>
                </a:solidFill>
                <a:latin typeface="Tahoma" pitchFamily="34" charset="0"/>
              </a:rPr>
              <a:t>29</a:t>
            </a:r>
            <a:endParaRPr lang="en-US" altLang="en-US" sz="900" dirty="0">
              <a:solidFill>
                <a:schemeClr val="tx1"/>
              </a:solidFill>
              <a:latin typeface="Tahoma" pitchFamily="34" charset="0"/>
            </a:endParaRPr>
          </a:p>
          <a:p>
            <a:pPr>
              <a:spcBef>
                <a:spcPct val="0"/>
              </a:spcBef>
              <a:buFontTx/>
              <a:buNone/>
            </a:pPr>
            <a:r>
              <a:rPr lang="en-US" altLang="en-US" sz="900" b="1" dirty="0">
                <a:solidFill>
                  <a:schemeClr val="tx1"/>
                </a:solidFill>
                <a:latin typeface="Kristen ITC" pitchFamily="66" charset="0"/>
              </a:rPr>
              <a:t>11:00 BAC Training  - Off Campus</a:t>
            </a:r>
          </a:p>
          <a:p>
            <a:pPr>
              <a:spcBef>
                <a:spcPct val="0"/>
              </a:spcBef>
              <a:buFontTx/>
              <a:buNone/>
            </a:pPr>
            <a:r>
              <a:rPr lang="en-US" altLang="en-US" sz="900" dirty="0">
                <a:solidFill>
                  <a:schemeClr val="tx1"/>
                </a:solidFill>
                <a:latin typeface="Calibri" pitchFamily="34" charset="0"/>
              </a:rPr>
              <a:t>12:40 - SBARC Mtg.</a:t>
            </a:r>
          </a:p>
          <a:p>
            <a:pPr>
              <a:spcBef>
                <a:spcPct val="0"/>
              </a:spcBef>
              <a:buFontTx/>
              <a:buNone/>
            </a:pPr>
            <a:r>
              <a:rPr lang="en-US" altLang="en-US" sz="900" i="1" dirty="0" err="1">
                <a:solidFill>
                  <a:schemeClr val="tx1"/>
                </a:solidFill>
                <a:latin typeface="Calibri" pitchFamily="34" charset="0"/>
              </a:rPr>
              <a:t>Shacklette</a:t>
            </a:r>
            <a:r>
              <a:rPr lang="en-US" altLang="en-US" sz="900" i="1" dirty="0">
                <a:solidFill>
                  <a:schemeClr val="tx1"/>
                </a:solidFill>
                <a:latin typeface="Calibri" pitchFamily="34" charset="0"/>
              </a:rPr>
              <a:t> visiting</a:t>
            </a:r>
            <a:endParaRPr lang="en-US" altLang="en-US" sz="1800" dirty="0">
              <a:solidFill>
                <a:schemeClr val="tx1"/>
              </a:solidFill>
              <a:latin typeface="Tahoma" pitchFamily="34" charset="0"/>
            </a:endParaRPr>
          </a:p>
        </p:txBody>
      </p:sp>
      <p:sp>
        <p:nvSpPr>
          <p:cNvPr id="30732" name="Text Box 16"/>
          <p:cNvSpPr txBox="1">
            <a:spLocks noChangeArrowheads="1"/>
          </p:cNvSpPr>
          <p:nvPr/>
        </p:nvSpPr>
        <p:spPr bwMode="auto">
          <a:xfrm>
            <a:off x="6553200" y="3200400"/>
            <a:ext cx="125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000" i="1">
                <a:solidFill>
                  <a:schemeClr val="tx1"/>
                </a:solidFill>
                <a:latin typeface="Calibri" pitchFamily="34" charset="0"/>
              </a:rPr>
              <a:t>Flexible</a:t>
            </a:r>
          </a:p>
          <a:p>
            <a:pPr algn="ctr">
              <a:spcBef>
                <a:spcPct val="0"/>
              </a:spcBef>
              <a:buFontTx/>
              <a:buNone/>
            </a:pPr>
            <a:r>
              <a:rPr lang="en-US" altLang="en-US" sz="1000" i="1">
                <a:solidFill>
                  <a:schemeClr val="tx1"/>
                </a:solidFill>
                <a:latin typeface="Calibri" pitchFamily="34" charset="0"/>
              </a:rPr>
              <a:t>Professional Development Day – No School for Students</a:t>
            </a:r>
            <a:endParaRPr lang="en-US" altLang="en-US" sz="1800">
              <a:solidFill>
                <a:schemeClr val="tx1"/>
              </a:solidFill>
              <a:latin typeface="Tahoma" pitchFamily="34" charset="0"/>
            </a:endParaRPr>
          </a:p>
        </p:txBody>
      </p:sp>
      <p:sp>
        <p:nvSpPr>
          <p:cNvPr id="30733" name="Text Box 17"/>
          <p:cNvSpPr txBox="1">
            <a:spLocks noChangeArrowheads="1"/>
          </p:cNvSpPr>
          <p:nvPr/>
        </p:nvSpPr>
        <p:spPr bwMode="auto">
          <a:xfrm>
            <a:off x="1371600" y="4191000"/>
            <a:ext cx="1257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9:30 - SBARC Mtg.</a:t>
            </a:r>
          </a:p>
          <a:p>
            <a:pPr>
              <a:spcBef>
                <a:spcPct val="0"/>
              </a:spcBef>
              <a:buFontTx/>
              <a:buNone/>
            </a:pPr>
            <a:r>
              <a:rPr lang="en-US" altLang="en-US" sz="900">
                <a:solidFill>
                  <a:schemeClr val="tx1"/>
                </a:solidFill>
                <a:latin typeface="Calibri" pitchFamily="34" charset="0"/>
              </a:rPr>
              <a:t>11:30 – ECE Placement Mtg.</a:t>
            </a:r>
          </a:p>
          <a:p>
            <a:pPr>
              <a:spcBef>
                <a:spcPct val="0"/>
              </a:spcBef>
              <a:buFontTx/>
              <a:buNone/>
            </a:pPr>
            <a:r>
              <a:rPr lang="en-US" altLang="en-US" sz="900">
                <a:solidFill>
                  <a:schemeClr val="tx1"/>
                </a:solidFill>
                <a:latin typeface="Calibri" pitchFamily="34" charset="0"/>
              </a:rPr>
              <a:t>2:40 – Leadership Mtg.</a:t>
            </a:r>
            <a:endParaRPr lang="en-US" altLang="en-US" sz="1800">
              <a:solidFill>
                <a:schemeClr val="tx1"/>
              </a:solidFill>
              <a:latin typeface="Tahoma" pitchFamily="34" charset="0"/>
            </a:endParaRPr>
          </a:p>
        </p:txBody>
      </p:sp>
      <p:sp>
        <p:nvSpPr>
          <p:cNvPr id="30734" name="Text Box 19"/>
          <p:cNvSpPr txBox="1">
            <a:spLocks noChangeArrowheads="1"/>
          </p:cNvSpPr>
          <p:nvPr/>
        </p:nvSpPr>
        <p:spPr bwMode="auto">
          <a:xfrm>
            <a:off x="2667000" y="4267200"/>
            <a:ext cx="1257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900" b="1">
                <a:solidFill>
                  <a:schemeClr val="tx1"/>
                </a:solidFill>
                <a:latin typeface="Kristen ITC" pitchFamily="66" charset="0"/>
              </a:rPr>
              <a:t>District M.S. Counseling Mtg. – Off Campus</a:t>
            </a:r>
          </a:p>
          <a:p>
            <a:pPr>
              <a:spcBef>
                <a:spcPct val="0"/>
              </a:spcBef>
              <a:spcAft>
                <a:spcPts val="1000"/>
              </a:spcAft>
              <a:buFontTx/>
              <a:buNone/>
            </a:pPr>
            <a:r>
              <a:rPr lang="en-US" altLang="en-US" sz="900">
                <a:solidFill>
                  <a:schemeClr val="tx1"/>
                </a:solidFill>
                <a:latin typeface="Calibri" pitchFamily="34" charset="0"/>
              </a:rPr>
              <a:t>2:30 – Faculty Mtg.</a:t>
            </a:r>
            <a:endParaRPr lang="en-US" altLang="en-US" sz="1800">
              <a:solidFill>
                <a:schemeClr val="tx1"/>
              </a:solidFill>
              <a:latin typeface="Tahoma" pitchFamily="34" charset="0"/>
            </a:endParaRPr>
          </a:p>
        </p:txBody>
      </p:sp>
      <p:sp>
        <p:nvSpPr>
          <p:cNvPr id="30735" name="Text Box 20"/>
          <p:cNvSpPr txBox="1">
            <a:spLocks noChangeArrowheads="1"/>
          </p:cNvSpPr>
          <p:nvPr/>
        </p:nvSpPr>
        <p:spPr bwMode="auto">
          <a:xfrm>
            <a:off x="3962400" y="4191000"/>
            <a:ext cx="1257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900">
                <a:solidFill>
                  <a:schemeClr val="tx1"/>
                </a:solidFill>
                <a:latin typeface="Calibri" pitchFamily="34" charset="0"/>
              </a:rPr>
              <a:t>9:30 - SBARC Mtg.</a:t>
            </a:r>
          </a:p>
          <a:p>
            <a:pPr>
              <a:spcBef>
                <a:spcPct val="0"/>
              </a:spcBef>
              <a:buFontTx/>
              <a:buNone/>
            </a:pPr>
            <a:endParaRPr lang="en-US" altLang="en-US" sz="800">
              <a:solidFill>
                <a:schemeClr val="tx1"/>
              </a:solidFill>
              <a:latin typeface="Times New Roman" charset="0"/>
            </a:endParaRPr>
          </a:p>
          <a:p>
            <a:pPr>
              <a:spcBef>
                <a:spcPct val="0"/>
              </a:spcBef>
              <a:buFontTx/>
              <a:buNone/>
            </a:pPr>
            <a:r>
              <a:rPr lang="en-US" altLang="en-US" sz="900">
                <a:solidFill>
                  <a:schemeClr val="tx1"/>
                </a:solidFill>
                <a:latin typeface="Calibri" pitchFamily="34" charset="0"/>
              </a:rPr>
              <a:t>12:40 - SBARC Mtg.</a:t>
            </a:r>
          </a:p>
          <a:p>
            <a:pPr>
              <a:spcBef>
                <a:spcPct val="0"/>
              </a:spcBef>
              <a:buFontTx/>
              <a:buNone/>
            </a:pPr>
            <a:endParaRPr lang="en-US" altLang="en-US" sz="800">
              <a:solidFill>
                <a:schemeClr val="tx1"/>
              </a:solidFill>
              <a:latin typeface="Times New Roman" charset="0"/>
            </a:endParaRPr>
          </a:p>
          <a:p>
            <a:pPr>
              <a:spcBef>
                <a:spcPct val="0"/>
              </a:spcBef>
              <a:buFontTx/>
              <a:buNone/>
            </a:pPr>
            <a:r>
              <a:rPr lang="en-US" altLang="en-US" sz="900">
                <a:solidFill>
                  <a:schemeClr val="tx1"/>
                </a:solidFill>
                <a:latin typeface="Calibri" pitchFamily="34" charset="0"/>
              </a:rPr>
              <a:t>1:30 - SBARC Mtg.</a:t>
            </a:r>
          </a:p>
          <a:p>
            <a:pPr>
              <a:spcBef>
                <a:spcPct val="0"/>
              </a:spcBef>
              <a:buFontTx/>
              <a:buNone/>
            </a:pPr>
            <a:endParaRPr lang="en-US" altLang="en-US" sz="1800">
              <a:solidFill>
                <a:schemeClr val="tx1"/>
              </a:solidFill>
              <a:latin typeface="Tahoma" pitchFamily="34" charset="0"/>
            </a:endParaRPr>
          </a:p>
        </p:txBody>
      </p:sp>
      <p:sp>
        <p:nvSpPr>
          <p:cNvPr id="30736" name="Text Box 21"/>
          <p:cNvSpPr txBox="1">
            <a:spLocks noChangeArrowheads="1"/>
          </p:cNvSpPr>
          <p:nvPr/>
        </p:nvSpPr>
        <p:spPr bwMode="auto">
          <a:xfrm>
            <a:off x="5257800" y="4191000"/>
            <a:ext cx="1257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9:30 - SBARC Mtg.</a:t>
            </a:r>
          </a:p>
          <a:p>
            <a:pPr>
              <a:spcBef>
                <a:spcPct val="0"/>
              </a:spcBef>
              <a:spcAft>
                <a:spcPts val="1000"/>
              </a:spcAft>
              <a:buFontTx/>
              <a:buNone/>
            </a:pPr>
            <a:r>
              <a:rPr lang="en-US" altLang="en-US" sz="900">
                <a:solidFill>
                  <a:schemeClr val="tx1"/>
                </a:solidFill>
                <a:latin typeface="Calibri" pitchFamily="34" charset="0"/>
              </a:rPr>
              <a:t>1:30 - SBARC Mtg.</a:t>
            </a:r>
          </a:p>
          <a:p>
            <a:pPr>
              <a:spcBef>
                <a:spcPct val="0"/>
              </a:spcBef>
              <a:spcAft>
                <a:spcPts val="1000"/>
              </a:spcAft>
              <a:buFontTx/>
              <a:buNone/>
            </a:pPr>
            <a:r>
              <a:rPr lang="en-US" altLang="en-US" sz="900">
                <a:solidFill>
                  <a:schemeClr val="tx1"/>
                </a:solidFill>
                <a:latin typeface="Calibri" pitchFamily="34" charset="0"/>
              </a:rPr>
              <a:t>2:30 – ECE Dept. Mtg.</a:t>
            </a:r>
            <a:endParaRPr lang="en-US" altLang="en-US" sz="1800">
              <a:solidFill>
                <a:schemeClr val="tx1"/>
              </a:solidFill>
              <a:latin typeface="Tahoma" pitchFamily="34" charset="0"/>
            </a:endParaRPr>
          </a:p>
        </p:txBody>
      </p:sp>
      <p:sp>
        <p:nvSpPr>
          <p:cNvPr id="30737" name="Text Box 22"/>
          <p:cNvSpPr txBox="1">
            <a:spLocks noChangeArrowheads="1"/>
          </p:cNvSpPr>
          <p:nvPr/>
        </p:nvSpPr>
        <p:spPr bwMode="auto">
          <a:xfrm>
            <a:off x="6553200" y="4191000"/>
            <a:ext cx="1257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Scheduling,  Walk-Throughs, Parent Meetings, Student Counseling &amp; Conferences, etc.</a:t>
            </a:r>
            <a:endParaRPr lang="en-US" altLang="en-US" sz="900">
              <a:solidFill>
                <a:schemeClr val="tx1"/>
              </a:solidFill>
              <a:latin typeface="Times New Roman" charset="0"/>
            </a:endParaRPr>
          </a:p>
          <a:p>
            <a:pPr>
              <a:spcBef>
                <a:spcPct val="0"/>
              </a:spcBef>
              <a:buFontTx/>
              <a:buNone/>
            </a:pPr>
            <a:endParaRPr lang="en-US" altLang="en-US" sz="1800">
              <a:solidFill>
                <a:schemeClr val="tx1"/>
              </a:solidFill>
              <a:latin typeface="Tahoma" pitchFamily="34" charset="0"/>
            </a:endParaRPr>
          </a:p>
        </p:txBody>
      </p:sp>
      <p:sp>
        <p:nvSpPr>
          <p:cNvPr id="30738" name="Text Box 26"/>
          <p:cNvSpPr txBox="1">
            <a:spLocks noChangeArrowheads="1"/>
          </p:cNvSpPr>
          <p:nvPr/>
        </p:nvSpPr>
        <p:spPr bwMode="auto">
          <a:xfrm>
            <a:off x="1371600" y="5105400"/>
            <a:ext cx="1257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9:30 – A-Team Mtg.</a:t>
            </a:r>
            <a:endParaRPr lang="en-US" altLang="en-US" sz="1800">
              <a:solidFill>
                <a:schemeClr val="tx1"/>
              </a:solidFill>
              <a:latin typeface="Tahoma" pitchFamily="34" charset="0"/>
            </a:endParaRPr>
          </a:p>
        </p:txBody>
      </p:sp>
      <p:sp>
        <p:nvSpPr>
          <p:cNvPr id="30739" name="Text Box 28"/>
          <p:cNvSpPr txBox="1">
            <a:spLocks noChangeArrowheads="1"/>
          </p:cNvSpPr>
          <p:nvPr/>
        </p:nvSpPr>
        <p:spPr bwMode="auto">
          <a:xfrm>
            <a:off x="2667000" y="5029200"/>
            <a:ext cx="1257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8:40 - SBARC Mtg.</a:t>
            </a:r>
          </a:p>
          <a:p>
            <a:pPr>
              <a:spcBef>
                <a:spcPct val="0"/>
              </a:spcBef>
              <a:spcAft>
                <a:spcPts val="1000"/>
              </a:spcAft>
              <a:buFontTx/>
              <a:buNone/>
            </a:pPr>
            <a:r>
              <a:rPr lang="en-US" altLang="en-US" sz="900">
                <a:solidFill>
                  <a:schemeClr val="tx1"/>
                </a:solidFill>
                <a:latin typeface="Calibri" pitchFamily="34" charset="0"/>
              </a:rPr>
              <a:t>3:00 - SBARC Mtg. for Eisenhower 5</a:t>
            </a:r>
            <a:r>
              <a:rPr lang="en-US" altLang="en-US" sz="900" baseline="30000">
                <a:solidFill>
                  <a:schemeClr val="tx1"/>
                </a:solidFill>
                <a:latin typeface="Calibri" pitchFamily="34" charset="0"/>
              </a:rPr>
              <a:t>th</a:t>
            </a:r>
            <a:r>
              <a:rPr lang="en-US" altLang="en-US" sz="900">
                <a:solidFill>
                  <a:schemeClr val="tx1"/>
                </a:solidFill>
                <a:latin typeface="Calibri" pitchFamily="34" charset="0"/>
              </a:rPr>
              <a:t> grader at Eisenhower</a:t>
            </a:r>
          </a:p>
          <a:p>
            <a:pPr>
              <a:spcBef>
                <a:spcPct val="0"/>
              </a:spcBef>
              <a:buFontTx/>
              <a:buNone/>
            </a:pPr>
            <a:endParaRPr lang="en-US" altLang="en-US" sz="1800">
              <a:solidFill>
                <a:schemeClr val="tx1"/>
              </a:solidFill>
              <a:latin typeface="Tahoma" pitchFamily="34" charset="0"/>
            </a:endParaRPr>
          </a:p>
        </p:txBody>
      </p:sp>
      <p:sp>
        <p:nvSpPr>
          <p:cNvPr id="30740" name="Text Box 29"/>
          <p:cNvSpPr txBox="1">
            <a:spLocks noChangeArrowheads="1"/>
          </p:cNvSpPr>
          <p:nvPr/>
        </p:nvSpPr>
        <p:spPr bwMode="auto">
          <a:xfrm>
            <a:off x="3962400" y="5105400"/>
            <a:ext cx="1257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spcAft>
                <a:spcPts val="1000"/>
              </a:spcAft>
              <a:buFontTx/>
              <a:buNone/>
            </a:pPr>
            <a:r>
              <a:rPr lang="en-US" altLang="en-US" sz="900" b="1">
                <a:solidFill>
                  <a:schemeClr val="tx1"/>
                </a:solidFill>
                <a:latin typeface="Kristen ITC" pitchFamily="66" charset="0"/>
              </a:rPr>
              <a:t>ILP Training at eMain – Off Campus</a:t>
            </a:r>
            <a:endParaRPr lang="en-US" altLang="en-US" sz="1800">
              <a:solidFill>
                <a:schemeClr val="tx1"/>
              </a:solidFill>
              <a:latin typeface="Tahoma" pitchFamily="34" charset="0"/>
            </a:endParaRPr>
          </a:p>
        </p:txBody>
      </p:sp>
      <p:sp>
        <p:nvSpPr>
          <p:cNvPr id="30741" name="Text Box 30"/>
          <p:cNvSpPr txBox="1">
            <a:spLocks noChangeArrowheads="1"/>
          </p:cNvSpPr>
          <p:nvPr/>
        </p:nvSpPr>
        <p:spPr bwMode="auto">
          <a:xfrm>
            <a:off x="5257800" y="5181600"/>
            <a:ext cx="1257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11:30 - SBARC Mtg.</a:t>
            </a:r>
          </a:p>
          <a:p>
            <a:pPr>
              <a:spcBef>
                <a:spcPct val="0"/>
              </a:spcBef>
              <a:buFontTx/>
              <a:buNone/>
            </a:pPr>
            <a:endParaRPr lang="en-US" altLang="en-US" sz="1800">
              <a:solidFill>
                <a:schemeClr val="tx1"/>
              </a:solidFill>
              <a:latin typeface="Tahoma" pitchFamily="34" charset="0"/>
            </a:endParaRPr>
          </a:p>
        </p:txBody>
      </p:sp>
      <p:sp>
        <p:nvSpPr>
          <p:cNvPr id="30742" name="Text Box 31"/>
          <p:cNvSpPr txBox="1">
            <a:spLocks noChangeArrowheads="1"/>
          </p:cNvSpPr>
          <p:nvPr/>
        </p:nvSpPr>
        <p:spPr bwMode="auto">
          <a:xfrm>
            <a:off x="6553200" y="5029200"/>
            <a:ext cx="1257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Scheduling,  Walk-Throughs, Parent Meetings, Student Counseling &amp; Conferences, etc.</a:t>
            </a:r>
            <a:endParaRPr lang="en-US" altLang="en-US" sz="900">
              <a:solidFill>
                <a:schemeClr val="tx1"/>
              </a:solidFill>
              <a:latin typeface="Times New Roman" charset="0"/>
            </a:endParaRPr>
          </a:p>
          <a:p>
            <a:pPr>
              <a:spcBef>
                <a:spcPct val="0"/>
              </a:spcBef>
              <a:buFontTx/>
              <a:buNone/>
            </a:pPr>
            <a:endParaRPr lang="en-US" altLang="en-US" sz="1800">
              <a:solidFill>
                <a:schemeClr val="tx1"/>
              </a:solidFill>
              <a:latin typeface="Tahoma" pitchFamily="34" charset="0"/>
            </a:endParaRPr>
          </a:p>
        </p:txBody>
      </p:sp>
      <p:sp>
        <p:nvSpPr>
          <p:cNvPr id="30743" name="Text Box 32"/>
          <p:cNvSpPr txBox="1">
            <a:spLocks noChangeArrowheads="1"/>
          </p:cNvSpPr>
          <p:nvPr/>
        </p:nvSpPr>
        <p:spPr bwMode="auto">
          <a:xfrm>
            <a:off x="1447800" y="6096000"/>
            <a:ext cx="110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Guidance, Walk-Throughs</a:t>
            </a:r>
            <a:endParaRPr lang="en-US" altLang="en-US" sz="1800">
              <a:solidFill>
                <a:schemeClr val="tx1"/>
              </a:solidFill>
              <a:latin typeface="Tahoma" pitchFamily="34" charset="0"/>
            </a:endParaRPr>
          </a:p>
        </p:txBody>
      </p:sp>
      <p:sp>
        <p:nvSpPr>
          <p:cNvPr id="30744" name="Text Box 32"/>
          <p:cNvSpPr txBox="1">
            <a:spLocks noChangeArrowheads="1"/>
          </p:cNvSpPr>
          <p:nvPr/>
        </p:nvSpPr>
        <p:spPr bwMode="auto">
          <a:xfrm>
            <a:off x="2819400" y="6096000"/>
            <a:ext cx="110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Guidance, Walk-Throughs</a:t>
            </a:r>
            <a:endParaRPr lang="en-US" altLang="en-US" sz="1800">
              <a:solidFill>
                <a:schemeClr val="tx1"/>
              </a:solidFill>
              <a:latin typeface="Tahoma" pitchFamily="34" charset="0"/>
            </a:endParaRPr>
          </a:p>
        </p:txBody>
      </p:sp>
      <p:sp>
        <p:nvSpPr>
          <p:cNvPr id="30745" name="Text Box 32"/>
          <p:cNvSpPr txBox="1">
            <a:spLocks noChangeArrowheads="1"/>
          </p:cNvSpPr>
          <p:nvPr/>
        </p:nvSpPr>
        <p:spPr bwMode="auto">
          <a:xfrm>
            <a:off x="4114800" y="6096000"/>
            <a:ext cx="110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Guidance, Walk-Throughs</a:t>
            </a:r>
            <a:endParaRPr lang="en-US" altLang="en-US" sz="1800">
              <a:solidFill>
                <a:schemeClr val="tx1"/>
              </a:solidFill>
              <a:latin typeface="Tahoma" pitchFamily="34" charset="0"/>
            </a:endParaRPr>
          </a:p>
        </p:txBody>
      </p:sp>
      <p:sp>
        <p:nvSpPr>
          <p:cNvPr id="30746" name="Text Box 31"/>
          <p:cNvSpPr txBox="1">
            <a:spLocks noChangeArrowheads="1"/>
          </p:cNvSpPr>
          <p:nvPr/>
        </p:nvSpPr>
        <p:spPr bwMode="auto">
          <a:xfrm>
            <a:off x="6553200" y="5943600"/>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900">
                <a:solidFill>
                  <a:schemeClr val="tx1"/>
                </a:solidFill>
                <a:latin typeface="Calibri" pitchFamily="34" charset="0"/>
              </a:rPr>
              <a:t>Scheduling,  Walk-Throughs, Parent Meetings, Student Counseling &amp; Conferences, etc.</a:t>
            </a:r>
            <a:endParaRPr lang="en-US" altLang="en-US" sz="900">
              <a:solidFill>
                <a:schemeClr val="tx1"/>
              </a:solidFill>
              <a:latin typeface="Times New Roman" charset="0"/>
            </a:endParaRPr>
          </a:p>
          <a:p>
            <a:pPr>
              <a:spcBef>
                <a:spcPct val="0"/>
              </a:spcBef>
              <a:buFontTx/>
              <a:buNone/>
            </a:pPr>
            <a:endParaRPr lang="en-US" altLang="en-US" sz="1800">
              <a:solidFill>
                <a:schemeClr val="tx1"/>
              </a:solidFill>
              <a:latin typeface="Tahoma" pitchFamily="34" charset="0"/>
            </a:endParaRPr>
          </a:p>
        </p:txBody>
      </p:sp>
      <p:sp>
        <p:nvSpPr>
          <p:cNvPr id="30747" name="Text Box 35"/>
          <p:cNvSpPr txBox="1">
            <a:spLocks noChangeArrowheads="1"/>
          </p:cNvSpPr>
          <p:nvPr/>
        </p:nvSpPr>
        <p:spPr bwMode="auto">
          <a:xfrm>
            <a:off x="5334000" y="5943600"/>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900">
                <a:solidFill>
                  <a:schemeClr val="tx1"/>
                </a:solidFill>
                <a:latin typeface="Calibri" pitchFamily="34" charset="0"/>
              </a:rPr>
              <a:t>9:30 – A-Team Mtg. w/Dr. Ledford</a:t>
            </a:r>
          </a:p>
          <a:p>
            <a:pPr>
              <a:spcBef>
                <a:spcPct val="0"/>
              </a:spcBef>
              <a:buFontTx/>
              <a:buNone/>
            </a:pPr>
            <a:r>
              <a:rPr lang="en-US" altLang="en-US" sz="900">
                <a:solidFill>
                  <a:schemeClr val="tx1"/>
                </a:solidFill>
                <a:latin typeface="Calibri" pitchFamily="34" charset="0"/>
              </a:rPr>
              <a:t>3:30 Paint Ball Team </a:t>
            </a:r>
          </a:p>
          <a:p>
            <a:pPr>
              <a:spcBef>
                <a:spcPct val="0"/>
              </a:spcBef>
              <a:buFontTx/>
              <a:buNone/>
            </a:pPr>
            <a:r>
              <a:rPr lang="en-US" altLang="en-US" sz="900">
                <a:solidFill>
                  <a:schemeClr val="tx1"/>
                </a:solidFill>
                <a:latin typeface="Calibri" pitchFamily="34" charset="0"/>
              </a:rPr>
              <a:t>  outing w/staff</a:t>
            </a:r>
            <a:endParaRPr lang="en-US" altLang="en-US" sz="1800">
              <a:solidFill>
                <a:schemeClr val="tx1"/>
              </a:solidFill>
              <a:latin typeface="Tahoma" pitchFamily="34" charset="0"/>
            </a:endParaRPr>
          </a:p>
        </p:txBody>
      </p:sp>
      <p:sp>
        <p:nvSpPr>
          <p:cNvPr id="30748" name="Text Box 36"/>
          <p:cNvSpPr txBox="1">
            <a:spLocks noChangeArrowheads="1"/>
          </p:cNvSpPr>
          <p:nvPr/>
        </p:nvSpPr>
        <p:spPr bwMode="auto">
          <a:xfrm>
            <a:off x="5257800" y="2286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1</a:t>
            </a:r>
          </a:p>
        </p:txBody>
      </p:sp>
      <p:sp>
        <p:nvSpPr>
          <p:cNvPr id="30749" name="Text Box 37"/>
          <p:cNvSpPr txBox="1">
            <a:spLocks noChangeArrowheads="1"/>
          </p:cNvSpPr>
          <p:nvPr/>
        </p:nvSpPr>
        <p:spPr bwMode="auto">
          <a:xfrm>
            <a:off x="7924800" y="2286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3</a:t>
            </a:r>
          </a:p>
        </p:txBody>
      </p:sp>
      <p:sp>
        <p:nvSpPr>
          <p:cNvPr id="30750" name="Text Box 38"/>
          <p:cNvSpPr txBox="1">
            <a:spLocks noChangeArrowheads="1"/>
          </p:cNvSpPr>
          <p:nvPr/>
        </p:nvSpPr>
        <p:spPr bwMode="auto">
          <a:xfrm>
            <a:off x="6553200" y="2286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2</a:t>
            </a:r>
          </a:p>
        </p:txBody>
      </p:sp>
      <p:sp>
        <p:nvSpPr>
          <p:cNvPr id="30751" name="Text Box 39"/>
          <p:cNvSpPr txBox="1">
            <a:spLocks noChangeArrowheads="1"/>
          </p:cNvSpPr>
          <p:nvPr/>
        </p:nvSpPr>
        <p:spPr bwMode="auto">
          <a:xfrm>
            <a:off x="0" y="3200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  4</a:t>
            </a:r>
          </a:p>
        </p:txBody>
      </p:sp>
      <p:sp>
        <p:nvSpPr>
          <p:cNvPr id="30752" name="Text Box 40"/>
          <p:cNvSpPr txBox="1">
            <a:spLocks noChangeArrowheads="1"/>
          </p:cNvSpPr>
          <p:nvPr/>
        </p:nvSpPr>
        <p:spPr bwMode="auto">
          <a:xfrm>
            <a:off x="1295400" y="31242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800">
                <a:solidFill>
                  <a:schemeClr val="tx1"/>
                </a:solidFill>
                <a:latin typeface="Tahoma" pitchFamily="34" charset="0"/>
              </a:rPr>
              <a:t> </a:t>
            </a:r>
            <a:r>
              <a:rPr lang="en-US" altLang="en-US" sz="1000">
                <a:solidFill>
                  <a:schemeClr val="tx1"/>
                </a:solidFill>
                <a:latin typeface="Tahoma" pitchFamily="34" charset="0"/>
              </a:rPr>
              <a:t>5</a:t>
            </a:r>
          </a:p>
        </p:txBody>
      </p:sp>
      <p:sp>
        <p:nvSpPr>
          <p:cNvPr id="30753" name="Text Box 42"/>
          <p:cNvSpPr txBox="1">
            <a:spLocks noChangeArrowheads="1"/>
          </p:cNvSpPr>
          <p:nvPr/>
        </p:nvSpPr>
        <p:spPr bwMode="auto">
          <a:xfrm>
            <a:off x="3962400" y="3200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7</a:t>
            </a:r>
          </a:p>
        </p:txBody>
      </p:sp>
      <p:sp>
        <p:nvSpPr>
          <p:cNvPr id="30754" name="Text Box 43"/>
          <p:cNvSpPr txBox="1">
            <a:spLocks noChangeArrowheads="1"/>
          </p:cNvSpPr>
          <p:nvPr/>
        </p:nvSpPr>
        <p:spPr bwMode="auto">
          <a:xfrm>
            <a:off x="5257800" y="3200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8</a:t>
            </a:r>
          </a:p>
        </p:txBody>
      </p:sp>
      <p:sp>
        <p:nvSpPr>
          <p:cNvPr id="30755" name="Text Box 44"/>
          <p:cNvSpPr txBox="1">
            <a:spLocks noChangeArrowheads="1"/>
          </p:cNvSpPr>
          <p:nvPr/>
        </p:nvSpPr>
        <p:spPr bwMode="auto">
          <a:xfrm>
            <a:off x="6553200" y="3200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9</a:t>
            </a:r>
            <a:endParaRPr lang="en-US" altLang="en-US" sz="1800">
              <a:solidFill>
                <a:schemeClr val="tx1"/>
              </a:solidFill>
              <a:latin typeface="Tahoma" pitchFamily="34" charset="0"/>
            </a:endParaRPr>
          </a:p>
        </p:txBody>
      </p:sp>
      <p:sp>
        <p:nvSpPr>
          <p:cNvPr id="30756" name="Text Box 45"/>
          <p:cNvSpPr txBox="1">
            <a:spLocks noChangeArrowheads="1"/>
          </p:cNvSpPr>
          <p:nvPr/>
        </p:nvSpPr>
        <p:spPr bwMode="auto">
          <a:xfrm>
            <a:off x="7924800" y="3200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10</a:t>
            </a:r>
          </a:p>
        </p:txBody>
      </p:sp>
      <p:sp>
        <p:nvSpPr>
          <p:cNvPr id="30757" name="Text Box 46"/>
          <p:cNvSpPr txBox="1">
            <a:spLocks noChangeArrowheads="1"/>
          </p:cNvSpPr>
          <p:nvPr/>
        </p:nvSpPr>
        <p:spPr bwMode="auto">
          <a:xfrm>
            <a:off x="0" y="41148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11</a:t>
            </a:r>
            <a:endParaRPr lang="en-US" altLang="en-US" sz="1800">
              <a:solidFill>
                <a:schemeClr val="tx1"/>
              </a:solidFill>
              <a:latin typeface="Tahoma" pitchFamily="34" charset="0"/>
            </a:endParaRPr>
          </a:p>
        </p:txBody>
      </p:sp>
      <p:sp>
        <p:nvSpPr>
          <p:cNvPr id="30758" name="Text Box 47"/>
          <p:cNvSpPr txBox="1">
            <a:spLocks noChangeArrowheads="1"/>
          </p:cNvSpPr>
          <p:nvPr/>
        </p:nvSpPr>
        <p:spPr bwMode="auto">
          <a:xfrm>
            <a:off x="1295400" y="41148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12</a:t>
            </a:r>
            <a:endParaRPr lang="en-US" altLang="en-US" sz="1800">
              <a:solidFill>
                <a:schemeClr val="tx1"/>
              </a:solidFill>
              <a:latin typeface="Tahoma" pitchFamily="34" charset="0"/>
            </a:endParaRPr>
          </a:p>
        </p:txBody>
      </p:sp>
      <p:sp>
        <p:nvSpPr>
          <p:cNvPr id="30759" name="Text Box 48"/>
          <p:cNvSpPr txBox="1">
            <a:spLocks noChangeArrowheads="1"/>
          </p:cNvSpPr>
          <p:nvPr/>
        </p:nvSpPr>
        <p:spPr bwMode="auto">
          <a:xfrm>
            <a:off x="2667000" y="41148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13</a:t>
            </a:r>
            <a:endParaRPr lang="en-US" altLang="en-US" sz="1800">
              <a:solidFill>
                <a:schemeClr val="tx1"/>
              </a:solidFill>
              <a:latin typeface="Tahoma" pitchFamily="34" charset="0"/>
            </a:endParaRPr>
          </a:p>
        </p:txBody>
      </p:sp>
      <p:sp>
        <p:nvSpPr>
          <p:cNvPr id="30760" name="Text Box 49"/>
          <p:cNvSpPr txBox="1">
            <a:spLocks noChangeArrowheads="1"/>
          </p:cNvSpPr>
          <p:nvPr/>
        </p:nvSpPr>
        <p:spPr bwMode="auto">
          <a:xfrm>
            <a:off x="3962400" y="41148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14</a:t>
            </a:r>
            <a:endParaRPr lang="en-US" altLang="en-US" sz="1800">
              <a:solidFill>
                <a:schemeClr val="tx1"/>
              </a:solidFill>
              <a:latin typeface="Tahoma" pitchFamily="34" charset="0"/>
            </a:endParaRPr>
          </a:p>
        </p:txBody>
      </p:sp>
      <p:sp>
        <p:nvSpPr>
          <p:cNvPr id="30761" name="Text Box 50"/>
          <p:cNvSpPr txBox="1">
            <a:spLocks noChangeArrowheads="1"/>
          </p:cNvSpPr>
          <p:nvPr/>
        </p:nvSpPr>
        <p:spPr bwMode="auto">
          <a:xfrm>
            <a:off x="5257800" y="41148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15</a:t>
            </a:r>
            <a:endParaRPr lang="en-US" altLang="en-US" sz="1800">
              <a:solidFill>
                <a:schemeClr val="tx1"/>
              </a:solidFill>
              <a:latin typeface="Tahoma" pitchFamily="34" charset="0"/>
            </a:endParaRPr>
          </a:p>
        </p:txBody>
      </p:sp>
      <p:sp>
        <p:nvSpPr>
          <p:cNvPr id="30762" name="Text Box 51"/>
          <p:cNvSpPr txBox="1">
            <a:spLocks noChangeArrowheads="1"/>
          </p:cNvSpPr>
          <p:nvPr/>
        </p:nvSpPr>
        <p:spPr bwMode="auto">
          <a:xfrm>
            <a:off x="6553200" y="41148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16</a:t>
            </a:r>
            <a:endParaRPr lang="en-US" altLang="en-US" sz="1800">
              <a:solidFill>
                <a:schemeClr val="tx1"/>
              </a:solidFill>
              <a:latin typeface="Tahoma" pitchFamily="34" charset="0"/>
            </a:endParaRPr>
          </a:p>
        </p:txBody>
      </p:sp>
      <p:sp>
        <p:nvSpPr>
          <p:cNvPr id="30763" name="Text Box 52"/>
          <p:cNvSpPr txBox="1">
            <a:spLocks noChangeArrowheads="1"/>
          </p:cNvSpPr>
          <p:nvPr/>
        </p:nvSpPr>
        <p:spPr bwMode="auto">
          <a:xfrm>
            <a:off x="7924800" y="41148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17</a:t>
            </a:r>
            <a:endParaRPr lang="en-US" altLang="en-US" sz="1800">
              <a:solidFill>
                <a:schemeClr val="tx1"/>
              </a:solidFill>
              <a:latin typeface="Tahoma" pitchFamily="34" charset="0"/>
            </a:endParaRPr>
          </a:p>
        </p:txBody>
      </p:sp>
      <p:sp>
        <p:nvSpPr>
          <p:cNvPr id="30764" name="Text Box 54"/>
          <p:cNvSpPr txBox="1">
            <a:spLocks noChangeArrowheads="1"/>
          </p:cNvSpPr>
          <p:nvPr/>
        </p:nvSpPr>
        <p:spPr bwMode="auto">
          <a:xfrm>
            <a:off x="1295400" y="4953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19</a:t>
            </a:r>
            <a:endParaRPr lang="en-US" altLang="en-US" sz="1800">
              <a:solidFill>
                <a:schemeClr val="tx1"/>
              </a:solidFill>
              <a:latin typeface="Tahoma" pitchFamily="34" charset="0"/>
            </a:endParaRPr>
          </a:p>
        </p:txBody>
      </p:sp>
      <p:sp>
        <p:nvSpPr>
          <p:cNvPr id="30765" name="Text Box 55"/>
          <p:cNvSpPr txBox="1">
            <a:spLocks noChangeArrowheads="1"/>
          </p:cNvSpPr>
          <p:nvPr/>
        </p:nvSpPr>
        <p:spPr bwMode="auto">
          <a:xfrm>
            <a:off x="2667000" y="4953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20</a:t>
            </a:r>
            <a:endParaRPr lang="en-US" altLang="en-US" sz="1800">
              <a:solidFill>
                <a:schemeClr val="tx1"/>
              </a:solidFill>
              <a:latin typeface="Tahoma" pitchFamily="34" charset="0"/>
            </a:endParaRPr>
          </a:p>
        </p:txBody>
      </p:sp>
      <p:sp>
        <p:nvSpPr>
          <p:cNvPr id="30766" name="Text Box 56"/>
          <p:cNvSpPr txBox="1">
            <a:spLocks noChangeArrowheads="1"/>
          </p:cNvSpPr>
          <p:nvPr/>
        </p:nvSpPr>
        <p:spPr bwMode="auto">
          <a:xfrm>
            <a:off x="3962400" y="4953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21</a:t>
            </a:r>
            <a:endParaRPr lang="en-US" altLang="en-US" sz="1800">
              <a:solidFill>
                <a:schemeClr val="tx1"/>
              </a:solidFill>
              <a:latin typeface="Tahoma" pitchFamily="34" charset="0"/>
            </a:endParaRPr>
          </a:p>
        </p:txBody>
      </p:sp>
      <p:sp>
        <p:nvSpPr>
          <p:cNvPr id="30767" name="Text Box 57"/>
          <p:cNvSpPr txBox="1">
            <a:spLocks noChangeArrowheads="1"/>
          </p:cNvSpPr>
          <p:nvPr/>
        </p:nvSpPr>
        <p:spPr bwMode="auto">
          <a:xfrm>
            <a:off x="5257800" y="4953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22</a:t>
            </a:r>
            <a:endParaRPr lang="en-US" altLang="en-US" sz="1800">
              <a:solidFill>
                <a:schemeClr val="tx1"/>
              </a:solidFill>
              <a:latin typeface="Tahoma" pitchFamily="34" charset="0"/>
            </a:endParaRPr>
          </a:p>
        </p:txBody>
      </p:sp>
      <p:sp>
        <p:nvSpPr>
          <p:cNvPr id="30768" name="Text Box 58"/>
          <p:cNvSpPr txBox="1">
            <a:spLocks noChangeArrowheads="1"/>
          </p:cNvSpPr>
          <p:nvPr/>
        </p:nvSpPr>
        <p:spPr bwMode="auto">
          <a:xfrm>
            <a:off x="6553200" y="4953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23</a:t>
            </a:r>
            <a:endParaRPr lang="en-US" altLang="en-US" sz="1800">
              <a:solidFill>
                <a:schemeClr val="tx1"/>
              </a:solidFill>
              <a:latin typeface="Tahoma" pitchFamily="34" charset="0"/>
            </a:endParaRPr>
          </a:p>
        </p:txBody>
      </p:sp>
      <p:sp>
        <p:nvSpPr>
          <p:cNvPr id="30769" name="Text Box 59"/>
          <p:cNvSpPr txBox="1">
            <a:spLocks noChangeArrowheads="1"/>
          </p:cNvSpPr>
          <p:nvPr/>
        </p:nvSpPr>
        <p:spPr bwMode="auto">
          <a:xfrm>
            <a:off x="7924800" y="4953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24</a:t>
            </a:r>
            <a:endParaRPr lang="en-US" altLang="en-US" sz="1800">
              <a:solidFill>
                <a:schemeClr val="tx1"/>
              </a:solidFill>
              <a:latin typeface="Tahoma" pitchFamily="34" charset="0"/>
            </a:endParaRPr>
          </a:p>
        </p:txBody>
      </p:sp>
      <p:sp>
        <p:nvSpPr>
          <p:cNvPr id="30770" name="Text Box 60"/>
          <p:cNvSpPr txBox="1">
            <a:spLocks noChangeArrowheads="1"/>
          </p:cNvSpPr>
          <p:nvPr/>
        </p:nvSpPr>
        <p:spPr bwMode="auto">
          <a:xfrm>
            <a:off x="0" y="59436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25</a:t>
            </a:r>
            <a:endParaRPr lang="en-US" altLang="en-US" sz="1800">
              <a:solidFill>
                <a:schemeClr val="tx1"/>
              </a:solidFill>
              <a:latin typeface="Tahoma" pitchFamily="34" charset="0"/>
            </a:endParaRPr>
          </a:p>
        </p:txBody>
      </p:sp>
      <p:sp>
        <p:nvSpPr>
          <p:cNvPr id="30771" name="Text Box 61"/>
          <p:cNvSpPr txBox="1">
            <a:spLocks noChangeArrowheads="1"/>
          </p:cNvSpPr>
          <p:nvPr/>
        </p:nvSpPr>
        <p:spPr bwMode="auto">
          <a:xfrm>
            <a:off x="1371600" y="59436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26</a:t>
            </a:r>
            <a:endParaRPr lang="en-US" altLang="en-US" sz="1800">
              <a:solidFill>
                <a:schemeClr val="tx1"/>
              </a:solidFill>
              <a:latin typeface="Tahoma" pitchFamily="34" charset="0"/>
            </a:endParaRPr>
          </a:p>
        </p:txBody>
      </p:sp>
      <p:sp>
        <p:nvSpPr>
          <p:cNvPr id="30772" name="Text Box 62"/>
          <p:cNvSpPr txBox="1">
            <a:spLocks noChangeArrowheads="1"/>
          </p:cNvSpPr>
          <p:nvPr/>
        </p:nvSpPr>
        <p:spPr bwMode="auto">
          <a:xfrm>
            <a:off x="2667000" y="59436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27</a:t>
            </a:r>
            <a:endParaRPr lang="en-US" altLang="en-US" sz="1800">
              <a:solidFill>
                <a:schemeClr val="tx1"/>
              </a:solidFill>
              <a:latin typeface="Tahoma" pitchFamily="34" charset="0"/>
            </a:endParaRPr>
          </a:p>
        </p:txBody>
      </p:sp>
      <p:sp>
        <p:nvSpPr>
          <p:cNvPr id="30773" name="Text Box 63"/>
          <p:cNvSpPr txBox="1">
            <a:spLocks noChangeArrowheads="1"/>
          </p:cNvSpPr>
          <p:nvPr/>
        </p:nvSpPr>
        <p:spPr bwMode="auto">
          <a:xfrm>
            <a:off x="3962400" y="59436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28</a:t>
            </a:r>
            <a:endParaRPr lang="en-US" altLang="en-US" sz="1800">
              <a:solidFill>
                <a:schemeClr val="tx1"/>
              </a:solidFill>
              <a:latin typeface="Tahoma" pitchFamily="34" charset="0"/>
            </a:endParaRPr>
          </a:p>
        </p:txBody>
      </p:sp>
      <p:sp>
        <p:nvSpPr>
          <p:cNvPr id="30774" name="Text Box 64"/>
          <p:cNvSpPr txBox="1">
            <a:spLocks noChangeArrowheads="1"/>
          </p:cNvSpPr>
          <p:nvPr/>
        </p:nvSpPr>
        <p:spPr bwMode="auto">
          <a:xfrm>
            <a:off x="5257800" y="59436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29</a:t>
            </a:r>
            <a:endParaRPr lang="en-US" altLang="en-US" sz="1800">
              <a:solidFill>
                <a:schemeClr val="tx1"/>
              </a:solidFill>
              <a:latin typeface="Tahoma" pitchFamily="34" charset="0"/>
            </a:endParaRPr>
          </a:p>
        </p:txBody>
      </p:sp>
      <p:sp>
        <p:nvSpPr>
          <p:cNvPr id="30775" name="Text Box 65"/>
          <p:cNvSpPr txBox="1">
            <a:spLocks noChangeArrowheads="1"/>
          </p:cNvSpPr>
          <p:nvPr/>
        </p:nvSpPr>
        <p:spPr bwMode="auto">
          <a:xfrm>
            <a:off x="6553200" y="5867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30</a:t>
            </a:r>
            <a:endParaRPr lang="en-US" altLang="en-US" sz="1800">
              <a:solidFill>
                <a:schemeClr val="tx1"/>
              </a:solidFill>
              <a:latin typeface="Tahoma" pitchFamily="34" charset="0"/>
            </a:endParaRPr>
          </a:p>
        </p:txBody>
      </p:sp>
      <p:sp>
        <p:nvSpPr>
          <p:cNvPr id="30776" name="Text Box 66"/>
          <p:cNvSpPr txBox="1">
            <a:spLocks noChangeArrowheads="1"/>
          </p:cNvSpPr>
          <p:nvPr/>
        </p:nvSpPr>
        <p:spPr bwMode="auto">
          <a:xfrm>
            <a:off x="7924800" y="5867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31</a:t>
            </a:r>
            <a:endParaRPr lang="en-US" altLang="en-US" sz="1800">
              <a:solidFill>
                <a:schemeClr val="tx1"/>
              </a:solidFill>
              <a:latin typeface="Tahoma" pitchFamily="34" charset="0"/>
            </a:endParaRPr>
          </a:p>
        </p:txBody>
      </p:sp>
      <p:sp>
        <p:nvSpPr>
          <p:cNvPr id="30777" name="Text Box 68"/>
          <p:cNvSpPr txBox="1">
            <a:spLocks noChangeArrowheads="1"/>
          </p:cNvSpPr>
          <p:nvPr/>
        </p:nvSpPr>
        <p:spPr bwMode="auto">
          <a:xfrm>
            <a:off x="2667000" y="32004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000">
                <a:solidFill>
                  <a:schemeClr val="tx1"/>
                </a:solidFill>
                <a:latin typeface="Tahoma" pitchFamily="34" charset="0"/>
              </a:rPr>
              <a:t>6</a:t>
            </a:r>
          </a:p>
        </p:txBody>
      </p:sp>
      <p:sp>
        <p:nvSpPr>
          <p:cNvPr id="30778" name="Text Box 70"/>
          <p:cNvSpPr txBox="1">
            <a:spLocks noChangeArrowheads="1"/>
          </p:cNvSpPr>
          <p:nvPr/>
        </p:nvSpPr>
        <p:spPr bwMode="auto">
          <a:xfrm>
            <a:off x="0" y="49530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pPr>
            <a:r>
              <a:rPr lang="en-US" altLang="en-US" sz="1100" b="1">
                <a:solidFill>
                  <a:schemeClr val="tx1"/>
                </a:solidFill>
                <a:latin typeface="Tempus Sans ITC" pitchFamily="82" charset="0"/>
              </a:rPr>
              <a:t>18</a:t>
            </a:r>
            <a:endParaRPr lang="en-US" altLang="en-US" sz="1800">
              <a:solidFill>
                <a:schemeClr val="tx1"/>
              </a:solidFill>
              <a:latin typeface="Tahoma" pitchFamily="34" charset="0"/>
            </a:endParaRP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35</a:t>
            </a:fld>
            <a:endParaRPr lang="en-US"/>
          </a:p>
        </p:txBody>
      </p:sp>
    </p:spTree>
    <p:extLst>
      <p:ext uri="{BB962C8B-B14F-4D97-AF65-F5344CB8AC3E}">
        <p14:creationId xmlns:p14="http://schemas.microsoft.com/office/powerpoint/2010/main" val="43997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Action plans</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36</a:t>
            </a:fld>
            <a:endParaRPr lang="en-US"/>
          </a:p>
        </p:txBody>
      </p:sp>
      <p:sp>
        <p:nvSpPr>
          <p:cNvPr id="5" name="Content Placeholder 4"/>
          <p:cNvSpPr>
            <a:spLocks noGrp="1"/>
          </p:cNvSpPr>
          <p:nvPr>
            <p:ph sz="quarter" idx="1"/>
          </p:nvPr>
        </p:nvSpPr>
        <p:spPr/>
        <p:txBody>
          <a:bodyPr>
            <a:normAutofit/>
          </a:bodyPr>
          <a:lstStyle/>
          <a:p>
            <a:pPr algn="ctr">
              <a:lnSpc>
                <a:spcPct val="90000"/>
              </a:lnSpc>
              <a:spcBef>
                <a:spcPct val="0"/>
              </a:spcBef>
              <a:buNone/>
              <a:defRPr/>
            </a:pPr>
            <a:r>
              <a:rPr lang="en-US" sz="2800" dirty="0">
                <a:solidFill>
                  <a:srgbClr val="002060"/>
                </a:solidFill>
              </a:rPr>
              <a:t>Steven </a:t>
            </a:r>
            <a:r>
              <a:rPr lang="en-US" sz="2800" dirty="0" smtClean="0">
                <a:solidFill>
                  <a:srgbClr val="002060"/>
                </a:solidFill>
              </a:rPr>
              <a:t>Covey said</a:t>
            </a:r>
          </a:p>
          <a:p>
            <a:pPr algn="ctr">
              <a:lnSpc>
                <a:spcPct val="90000"/>
              </a:lnSpc>
              <a:spcBef>
                <a:spcPct val="0"/>
              </a:spcBef>
              <a:buNone/>
              <a:defRPr/>
            </a:pPr>
            <a:r>
              <a:rPr lang="en-US" sz="2800" dirty="0" smtClean="0">
                <a:solidFill>
                  <a:srgbClr val="002060"/>
                </a:solidFill>
              </a:rPr>
              <a:t> </a:t>
            </a:r>
          </a:p>
          <a:p>
            <a:pPr algn="ctr">
              <a:lnSpc>
                <a:spcPct val="90000"/>
              </a:lnSpc>
              <a:spcBef>
                <a:spcPct val="0"/>
              </a:spcBef>
              <a:buNone/>
              <a:defRPr/>
            </a:pPr>
            <a:r>
              <a:rPr lang="en-US" sz="2800" b="1" dirty="0" smtClean="0">
                <a:solidFill>
                  <a:srgbClr val="002060"/>
                </a:solidFill>
              </a:rPr>
              <a:t>Don’t </a:t>
            </a:r>
            <a:r>
              <a:rPr lang="en-US" sz="2800" b="1" dirty="0">
                <a:solidFill>
                  <a:srgbClr val="002060"/>
                </a:solidFill>
              </a:rPr>
              <a:t>prioritize your schedule but</a:t>
            </a:r>
          </a:p>
          <a:p>
            <a:pPr algn="ctr">
              <a:lnSpc>
                <a:spcPct val="90000"/>
              </a:lnSpc>
              <a:spcBef>
                <a:spcPct val="0"/>
              </a:spcBef>
              <a:buNone/>
              <a:defRPr/>
            </a:pPr>
            <a:r>
              <a:rPr lang="en-US" sz="2800" b="1" dirty="0">
                <a:solidFill>
                  <a:srgbClr val="002060"/>
                </a:solidFill>
              </a:rPr>
              <a:t>s</a:t>
            </a:r>
            <a:r>
              <a:rPr lang="en-US" sz="2800" b="1" dirty="0" smtClean="0">
                <a:solidFill>
                  <a:srgbClr val="002060"/>
                </a:solidFill>
              </a:rPr>
              <a:t>chedule </a:t>
            </a:r>
            <a:r>
              <a:rPr lang="en-US" sz="2800" b="1" dirty="0">
                <a:solidFill>
                  <a:srgbClr val="002060"/>
                </a:solidFill>
              </a:rPr>
              <a:t>your priorities</a:t>
            </a:r>
          </a:p>
          <a:p>
            <a:pPr marL="0" indent="0">
              <a:spcBef>
                <a:spcPct val="0"/>
              </a:spcBef>
              <a:buNone/>
              <a:defRPr/>
            </a:pPr>
            <a:endParaRPr lang="en-US" sz="2800" dirty="0" smtClean="0">
              <a:solidFill>
                <a:srgbClr val="002060"/>
              </a:solidFill>
            </a:endParaRPr>
          </a:p>
          <a:p>
            <a:pPr>
              <a:spcBef>
                <a:spcPct val="0"/>
              </a:spcBef>
              <a:buFont typeface="Arial" pitchFamily="34" charset="0"/>
              <a:buChar char="•"/>
              <a:defRPr/>
            </a:pPr>
            <a:r>
              <a:rPr lang="en-US" sz="2800" dirty="0">
                <a:solidFill>
                  <a:srgbClr val="002060"/>
                </a:solidFill>
              </a:rPr>
              <a:t> </a:t>
            </a:r>
            <a:r>
              <a:rPr lang="en-US" sz="2800" dirty="0" smtClean="0">
                <a:solidFill>
                  <a:srgbClr val="002060"/>
                </a:solidFill>
              </a:rPr>
              <a:t> School-Wide </a:t>
            </a:r>
            <a:r>
              <a:rPr lang="en-US" sz="2800" dirty="0">
                <a:solidFill>
                  <a:srgbClr val="002060"/>
                </a:solidFill>
              </a:rPr>
              <a:t>Campaigns	</a:t>
            </a:r>
          </a:p>
          <a:p>
            <a:pPr>
              <a:spcBef>
                <a:spcPct val="0"/>
              </a:spcBef>
              <a:buFont typeface="Arial" pitchFamily="34" charset="0"/>
              <a:buChar char="•"/>
              <a:defRPr/>
            </a:pPr>
            <a:r>
              <a:rPr lang="en-US" sz="2800" dirty="0">
                <a:solidFill>
                  <a:srgbClr val="002060"/>
                </a:solidFill>
              </a:rPr>
              <a:t> Classroom Lessons</a:t>
            </a:r>
          </a:p>
          <a:p>
            <a:pPr>
              <a:spcBef>
                <a:spcPct val="0"/>
              </a:spcBef>
              <a:buFont typeface="Arial" pitchFamily="34" charset="0"/>
              <a:buChar char="•"/>
              <a:defRPr/>
            </a:pPr>
            <a:r>
              <a:rPr lang="en-US" sz="2800" dirty="0">
                <a:solidFill>
                  <a:srgbClr val="002060"/>
                </a:solidFill>
              </a:rPr>
              <a:t> Groups and Individuals</a:t>
            </a:r>
          </a:p>
          <a:p>
            <a:pPr>
              <a:spcBef>
                <a:spcPct val="0"/>
              </a:spcBef>
              <a:buFont typeface="Arial" pitchFamily="34" charset="0"/>
              <a:buChar char="•"/>
              <a:defRPr/>
            </a:pPr>
            <a:r>
              <a:rPr lang="en-US" sz="2800" dirty="0">
                <a:solidFill>
                  <a:srgbClr val="002060"/>
                </a:solidFill>
              </a:rPr>
              <a:t> Based on Foundation, Data </a:t>
            </a:r>
          </a:p>
          <a:p>
            <a:endParaRPr lang="en-US" dirty="0">
              <a:solidFill>
                <a:srgbClr val="002060"/>
              </a:solidFill>
            </a:endParaRPr>
          </a:p>
        </p:txBody>
      </p:sp>
    </p:spTree>
    <p:extLst>
      <p:ext uri="{BB962C8B-B14F-4D97-AF65-F5344CB8AC3E}">
        <p14:creationId xmlns:p14="http://schemas.microsoft.com/office/powerpoint/2010/main" val="804484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altLang="en-US" dirty="0" smtClean="0"/>
          </a:p>
        </p:txBody>
      </p:sp>
      <p:sp>
        <p:nvSpPr>
          <p:cNvPr id="41987" name="Rectangle 3"/>
          <p:cNvSpPr>
            <a:spLocks noGrp="1" noChangeArrowheads="1"/>
          </p:cNvSpPr>
          <p:nvPr>
            <p:ph type="body" idx="1"/>
          </p:nvPr>
        </p:nvSpPr>
        <p:spPr/>
        <p:txBody>
          <a:bodyPr/>
          <a:lstStyle/>
          <a:p>
            <a:pPr eaLnBrk="1" hangingPunct="1"/>
            <a:r>
              <a:rPr lang="en-US" altLang="en-US" dirty="0" smtClean="0">
                <a:solidFill>
                  <a:srgbClr val="002060"/>
                </a:solidFill>
              </a:rPr>
              <a:t>Domain, standard and competency</a:t>
            </a:r>
          </a:p>
          <a:p>
            <a:pPr eaLnBrk="1" hangingPunct="1"/>
            <a:r>
              <a:rPr lang="en-US" altLang="en-US" dirty="0" smtClean="0">
                <a:solidFill>
                  <a:srgbClr val="002060"/>
                </a:solidFill>
              </a:rPr>
              <a:t>Description of activity</a:t>
            </a:r>
          </a:p>
          <a:p>
            <a:pPr eaLnBrk="1" hangingPunct="1"/>
            <a:r>
              <a:rPr lang="en-US" altLang="en-US" dirty="0" smtClean="0">
                <a:solidFill>
                  <a:srgbClr val="002060"/>
                </a:solidFill>
              </a:rPr>
              <a:t>Curriculum and materials to be used</a:t>
            </a:r>
          </a:p>
          <a:p>
            <a:pPr eaLnBrk="1" hangingPunct="1"/>
            <a:r>
              <a:rPr lang="en-US" altLang="en-US" dirty="0" smtClean="0">
                <a:solidFill>
                  <a:srgbClr val="002060"/>
                </a:solidFill>
              </a:rPr>
              <a:t>Time Allotment</a:t>
            </a:r>
          </a:p>
          <a:p>
            <a:pPr eaLnBrk="1" hangingPunct="1"/>
            <a:r>
              <a:rPr lang="en-US" altLang="en-US" dirty="0" smtClean="0">
                <a:solidFill>
                  <a:srgbClr val="002060"/>
                </a:solidFill>
              </a:rPr>
              <a:t>Person(s) responsible</a:t>
            </a:r>
          </a:p>
          <a:p>
            <a:pPr eaLnBrk="1" hangingPunct="1"/>
            <a:r>
              <a:rPr lang="en-US" altLang="en-US" dirty="0" smtClean="0">
                <a:solidFill>
                  <a:srgbClr val="002060"/>
                </a:solidFill>
              </a:rPr>
              <a:t>Evaluation of student success</a:t>
            </a:r>
          </a:p>
          <a:p>
            <a:pPr eaLnBrk="1" hangingPunct="1"/>
            <a:r>
              <a:rPr lang="en-US" altLang="en-US" dirty="0" smtClean="0">
                <a:solidFill>
                  <a:srgbClr val="002060"/>
                </a:solidFill>
              </a:rPr>
              <a:t>Expected result</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37</a:t>
            </a:fld>
            <a:endParaRPr lang="en-US"/>
          </a:p>
        </p:txBody>
      </p:sp>
    </p:spTree>
    <p:extLst>
      <p:ext uri="{BB962C8B-B14F-4D97-AF65-F5344CB8AC3E}">
        <p14:creationId xmlns:p14="http://schemas.microsoft.com/office/powerpoint/2010/main" val="405834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solidFill>
                  <a:srgbClr val="C00000"/>
                </a:solidFill>
              </a:rPr>
              <a:t>Action Plan Reflections</a:t>
            </a:r>
          </a:p>
        </p:txBody>
      </p:sp>
      <p:sp>
        <p:nvSpPr>
          <p:cNvPr id="43011" name="Rectangle 3"/>
          <p:cNvSpPr>
            <a:spLocks noGrp="1" noChangeArrowheads="1"/>
          </p:cNvSpPr>
          <p:nvPr>
            <p:ph type="body" idx="1"/>
          </p:nvPr>
        </p:nvSpPr>
        <p:spPr/>
        <p:txBody>
          <a:bodyPr/>
          <a:lstStyle/>
          <a:p>
            <a:pPr eaLnBrk="1" hangingPunct="1"/>
            <a:r>
              <a:rPr lang="en-US" altLang="en-US" dirty="0" smtClean="0">
                <a:solidFill>
                  <a:srgbClr val="002060"/>
                </a:solidFill>
              </a:rPr>
              <a:t>Are your objectives measurable?</a:t>
            </a:r>
          </a:p>
          <a:p>
            <a:pPr eaLnBrk="1" hangingPunct="1"/>
            <a:r>
              <a:rPr lang="en-US" altLang="en-US" dirty="0" smtClean="0">
                <a:solidFill>
                  <a:srgbClr val="002060"/>
                </a:solidFill>
              </a:rPr>
              <a:t>Can you use data elements that are already being collected?</a:t>
            </a:r>
          </a:p>
          <a:p>
            <a:pPr eaLnBrk="1" hangingPunct="1"/>
            <a:r>
              <a:rPr lang="en-US" altLang="en-US" dirty="0" smtClean="0">
                <a:solidFill>
                  <a:srgbClr val="002060"/>
                </a:solidFill>
              </a:rPr>
              <a:t>Will the plan lead to results data?</a:t>
            </a:r>
          </a:p>
          <a:p>
            <a:pPr eaLnBrk="1" hangingPunct="1"/>
            <a:r>
              <a:rPr lang="en-US" altLang="en-US" dirty="0" smtClean="0">
                <a:solidFill>
                  <a:srgbClr val="002060"/>
                </a:solidFill>
              </a:rPr>
              <a:t>How will you measure? </a:t>
            </a:r>
          </a:p>
          <a:p>
            <a:pPr lvl="1" eaLnBrk="1" hangingPunct="1"/>
            <a:r>
              <a:rPr lang="en-US" altLang="en-US" dirty="0" smtClean="0"/>
              <a:t>Pre/post tests</a:t>
            </a:r>
          </a:p>
          <a:p>
            <a:pPr lvl="1" eaLnBrk="1" hangingPunct="1"/>
            <a:r>
              <a:rPr lang="en-US" altLang="en-US" dirty="0" smtClean="0"/>
              <a:t>Comparison to baseline data</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38</a:t>
            </a:fld>
            <a:endParaRPr lang="en-US"/>
          </a:p>
        </p:txBody>
      </p:sp>
    </p:spTree>
    <p:extLst>
      <p:ext uri="{BB962C8B-B14F-4D97-AF65-F5344CB8AC3E}">
        <p14:creationId xmlns:p14="http://schemas.microsoft.com/office/powerpoint/2010/main" val="2712523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0000"/>
                </a:solidFill>
                <a:cs typeface="Arial" pitchFamily="34" charset="0"/>
              </a:rPr>
              <a:t>Distribution of Time</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39</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652059877"/>
              </p:ext>
            </p:extLst>
          </p:nvPr>
        </p:nvGraphicFramePr>
        <p:xfrm>
          <a:off x="152400" y="1295400"/>
          <a:ext cx="8686800" cy="4800600"/>
        </p:xfrm>
        <a:graphic>
          <a:graphicData uri="http://schemas.openxmlformats.org/drawingml/2006/table">
            <a:tbl>
              <a:tblPr firstRow="1" bandRow="1">
                <a:tableStyleId>{5C22544A-7EE6-4342-B048-85BDC9FD1C3A}</a:tableStyleId>
              </a:tblPr>
              <a:tblGrid>
                <a:gridCol w="2171700"/>
                <a:gridCol w="2171700"/>
                <a:gridCol w="2171700"/>
                <a:gridCol w="2171700"/>
              </a:tblGrid>
              <a:tr h="960120">
                <a:tc>
                  <a:txBody>
                    <a:bodyPr/>
                    <a:lstStyle/>
                    <a:p>
                      <a:endParaRPr lang="en-US" dirty="0"/>
                    </a:p>
                  </a:txBody>
                  <a:tcPr/>
                </a:tc>
                <a:tc>
                  <a:txBody>
                    <a:bodyPr/>
                    <a:lstStyle/>
                    <a:p>
                      <a:r>
                        <a:rPr lang="en-US" sz="2000" dirty="0" smtClean="0"/>
                        <a:t>Elementary</a:t>
                      </a:r>
                      <a:r>
                        <a:rPr lang="en-US" sz="2000" baseline="0" dirty="0" smtClean="0"/>
                        <a:t> </a:t>
                      </a:r>
                      <a:endParaRPr lang="en-US" sz="2000" dirty="0"/>
                    </a:p>
                  </a:txBody>
                  <a:tcPr/>
                </a:tc>
                <a:tc>
                  <a:txBody>
                    <a:bodyPr/>
                    <a:lstStyle/>
                    <a:p>
                      <a:r>
                        <a:rPr lang="en-US" sz="2000" dirty="0" smtClean="0"/>
                        <a:t>Middle school</a:t>
                      </a:r>
                      <a:endParaRPr lang="en-US" sz="2000" dirty="0"/>
                    </a:p>
                  </a:txBody>
                  <a:tcPr/>
                </a:tc>
                <a:tc>
                  <a:txBody>
                    <a:bodyPr/>
                    <a:lstStyle/>
                    <a:p>
                      <a:r>
                        <a:rPr lang="en-US" sz="2000" dirty="0" smtClean="0"/>
                        <a:t>High School </a:t>
                      </a:r>
                      <a:endParaRPr lang="en-US" sz="2000" dirty="0"/>
                    </a:p>
                  </a:txBody>
                  <a:tcPr/>
                </a:tc>
              </a:tr>
              <a:tr h="960120">
                <a:tc>
                  <a:txBody>
                    <a:bodyPr/>
                    <a:lstStyle/>
                    <a:p>
                      <a:r>
                        <a:rPr lang="en-US" altLang="en-US" sz="2000" dirty="0" smtClean="0">
                          <a:solidFill>
                            <a:srgbClr val="002060"/>
                          </a:solidFill>
                        </a:rPr>
                        <a:t>Guidance Curriculum </a:t>
                      </a:r>
                      <a:endParaRPr lang="en-US" sz="20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35 – 45%</a:t>
                      </a:r>
                    </a:p>
                    <a:p>
                      <a:endParaRPr lang="en-US" dirty="0">
                        <a:solidFill>
                          <a:srgbClr val="002060"/>
                        </a:solidFill>
                      </a:endParaRPr>
                    </a:p>
                  </a:txBody>
                  <a:tcPr/>
                </a:tc>
                <a:tc>
                  <a:txBody>
                    <a:bodyPr/>
                    <a:lstStyle/>
                    <a:p>
                      <a:r>
                        <a:rPr lang="en-US" altLang="en-US" dirty="0" smtClean="0">
                          <a:solidFill>
                            <a:srgbClr val="002060"/>
                          </a:solidFill>
                        </a:rPr>
                        <a:t>25 – 35%</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15 -25%</a:t>
                      </a:r>
                    </a:p>
                    <a:p>
                      <a:endParaRPr lang="en-US" dirty="0">
                        <a:solidFill>
                          <a:srgbClr val="002060"/>
                        </a:solidFill>
                      </a:endParaRPr>
                    </a:p>
                  </a:txBody>
                  <a:tcPr/>
                </a:tc>
              </a:tr>
              <a:tr h="960120">
                <a:tc>
                  <a:txBody>
                    <a:bodyPr/>
                    <a:lstStyle/>
                    <a:p>
                      <a:r>
                        <a:rPr lang="en-US" altLang="en-US" sz="2000" dirty="0" smtClean="0">
                          <a:solidFill>
                            <a:srgbClr val="002060"/>
                          </a:solidFill>
                        </a:rPr>
                        <a:t>Individual Planning </a:t>
                      </a:r>
                      <a:endParaRPr lang="en-US" sz="20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5 – 10%</a:t>
                      </a:r>
                    </a:p>
                    <a:p>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15 – 25%</a:t>
                      </a:r>
                    </a:p>
                    <a:p>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25 – 35%</a:t>
                      </a:r>
                    </a:p>
                    <a:p>
                      <a:endParaRPr lang="en-US" dirty="0">
                        <a:solidFill>
                          <a:srgbClr val="002060"/>
                        </a:solidFill>
                      </a:endParaRPr>
                    </a:p>
                  </a:txBody>
                  <a:tcPr/>
                </a:tc>
              </a:tr>
              <a:tr h="960120">
                <a:tc>
                  <a:txBody>
                    <a:bodyPr/>
                    <a:lstStyle/>
                    <a:p>
                      <a:r>
                        <a:rPr lang="en-US" altLang="en-US" sz="2000" dirty="0" smtClean="0">
                          <a:solidFill>
                            <a:srgbClr val="002060"/>
                          </a:solidFill>
                        </a:rPr>
                        <a:t>Responsive Services </a:t>
                      </a:r>
                      <a:endParaRPr lang="en-US" sz="20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30 – 40%</a:t>
                      </a:r>
                    </a:p>
                    <a:p>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30 – 40%</a:t>
                      </a:r>
                    </a:p>
                    <a:p>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25 – 35%</a:t>
                      </a:r>
                    </a:p>
                    <a:p>
                      <a:endParaRPr lang="en-US" dirty="0">
                        <a:solidFill>
                          <a:srgbClr val="002060"/>
                        </a:solidFill>
                      </a:endParaRPr>
                    </a:p>
                  </a:txBody>
                  <a:tcPr/>
                </a:tc>
              </a:tr>
              <a:tr h="960120">
                <a:tc>
                  <a:txBody>
                    <a:bodyPr/>
                    <a:lstStyle/>
                    <a:p>
                      <a:r>
                        <a:rPr lang="en-US" altLang="en-US" sz="2000" dirty="0" smtClean="0">
                          <a:solidFill>
                            <a:srgbClr val="002060"/>
                          </a:solidFill>
                        </a:rPr>
                        <a:t>System Support </a:t>
                      </a:r>
                      <a:endParaRPr lang="en-US" sz="2000" dirty="0">
                        <a:solidFill>
                          <a:srgbClr val="002060"/>
                        </a:solidFill>
                      </a:endParaRPr>
                    </a:p>
                  </a:txBody>
                  <a:tcPr/>
                </a:tc>
                <a:tc>
                  <a:txBody>
                    <a:bodyPr/>
                    <a:lstStyle/>
                    <a:p>
                      <a:r>
                        <a:rPr lang="en-US" altLang="en-US" dirty="0" smtClean="0">
                          <a:solidFill>
                            <a:srgbClr val="002060"/>
                          </a:solidFill>
                        </a:rPr>
                        <a:t>15 -25%</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10 -15%</a:t>
                      </a:r>
                    </a:p>
                    <a:p>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2060"/>
                          </a:solidFill>
                        </a:rPr>
                        <a:t>15 – 20%</a:t>
                      </a:r>
                    </a:p>
                    <a:p>
                      <a:endParaRPr lang="en-US" dirty="0">
                        <a:solidFill>
                          <a:srgbClr val="002060"/>
                        </a:solidFill>
                      </a:endParaRPr>
                    </a:p>
                  </a:txBody>
                  <a:tcPr/>
                </a:tc>
              </a:tr>
            </a:tbl>
          </a:graphicData>
        </a:graphic>
      </p:graphicFrame>
    </p:spTree>
    <p:extLst>
      <p:ext uri="{BB962C8B-B14F-4D97-AF65-F5344CB8AC3E}">
        <p14:creationId xmlns:p14="http://schemas.microsoft.com/office/powerpoint/2010/main" val="373009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Examples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4</a:t>
            </a:fld>
            <a:endParaRPr lang="en-US"/>
          </a:p>
        </p:txBody>
      </p:sp>
      <p:sp>
        <p:nvSpPr>
          <p:cNvPr id="3" name="Content Placeholder 2"/>
          <p:cNvSpPr>
            <a:spLocks noGrp="1"/>
          </p:cNvSpPr>
          <p:nvPr>
            <p:ph sz="quarter" idx="1"/>
          </p:nvPr>
        </p:nvSpPr>
        <p:spPr/>
        <p:txBody>
          <a:bodyPr/>
          <a:lstStyle/>
          <a:p>
            <a:endParaRPr lang="en-US" dirty="0" smtClean="0"/>
          </a:p>
          <a:p>
            <a:endParaRPr lang="en-US" dirty="0"/>
          </a:p>
          <a:p>
            <a:r>
              <a:rPr lang="en-US" dirty="0">
                <a:solidFill>
                  <a:srgbClr val="002060"/>
                </a:solidFill>
              </a:rPr>
              <a:t>It is a </a:t>
            </a:r>
            <a:r>
              <a:rPr lang="en-US" dirty="0" smtClean="0">
                <a:solidFill>
                  <a:srgbClr val="002060"/>
                </a:solidFill>
              </a:rPr>
              <a:t>national model and each state are free to make some adaptations  and changings according to their realities</a:t>
            </a:r>
          </a:p>
          <a:p>
            <a:pPr marL="114300" indent="0">
              <a:buNone/>
            </a:pPr>
            <a:endParaRPr lang="en-US" dirty="0" smtClean="0">
              <a:solidFill>
                <a:srgbClr val="002060"/>
              </a:solidFill>
            </a:endParaRPr>
          </a:p>
          <a:p>
            <a:r>
              <a:rPr lang="en-US" dirty="0" smtClean="0">
                <a:solidFill>
                  <a:srgbClr val="002060"/>
                </a:solidFill>
              </a:rPr>
              <a:t>Florida and Maine </a:t>
            </a:r>
            <a:r>
              <a:rPr lang="en-US" dirty="0" smtClean="0">
                <a:solidFill>
                  <a:srgbClr val="002060"/>
                </a:solidFill>
                <a:sym typeface="Wingdings" panose="05000000000000000000" pitchFamily="2" charset="2"/>
              </a:rPr>
              <a:t></a:t>
            </a:r>
            <a:endParaRPr lang="en-US" dirty="0">
              <a:solidFill>
                <a:srgbClr val="002060"/>
              </a:solidFill>
            </a:endParaRPr>
          </a:p>
        </p:txBody>
      </p:sp>
    </p:spTree>
    <p:extLst>
      <p:ext uri="{BB962C8B-B14F-4D97-AF65-F5344CB8AC3E}">
        <p14:creationId xmlns:p14="http://schemas.microsoft.com/office/powerpoint/2010/main" val="3947262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0000"/>
                </a:solidFill>
              </a:rPr>
              <a:t>Use of time </a:t>
            </a:r>
            <a:r>
              <a:rPr lang="en-US" sz="3600" dirty="0" smtClean="0">
                <a:solidFill>
                  <a:srgbClr val="C00000"/>
                </a:solidFill>
              </a:rPr>
              <a:t>Assessment</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40</a:t>
            </a:fld>
            <a:endParaRPr lang="en-US"/>
          </a:p>
        </p:txBody>
      </p:sp>
      <p:sp>
        <p:nvSpPr>
          <p:cNvPr id="5" name="Content Placeholder 4"/>
          <p:cNvSpPr>
            <a:spLocks noGrp="1"/>
          </p:cNvSpPr>
          <p:nvPr>
            <p:ph sz="quarter" idx="1"/>
          </p:nvPr>
        </p:nvSpPr>
        <p:spPr/>
        <p:txBody>
          <a:bodyPr/>
          <a:lstStyle/>
          <a:p>
            <a:endParaRPr lang="en-US" dirty="0" smtClean="0">
              <a:solidFill>
                <a:srgbClr val="002060"/>
              </a:solidFill>
            </a:endParaRPr>
          </a:p>
          <a:p>
            <a:r>
              <a:rPr lang="en-US" dirty="0" smtClean="0">
                <a:solidFill>
                  <a:srgbClr val="002060"/>
                </a:solidFill>
              </a:rPr>
              <a:t>Use </a:t>
            </a:r>
            <a:r>
              <a:rPr lang="en-US" dirty="0">
                <a:solidFill>
                  <a:srgbClr val="002060"/>
                </a:solidFill>
              </a:rPr>
              <a:t>of Time Analysis; at least 80% of a counselors time should be spent on direct and indirect student services. </a:t>
            </a:r>
            <a:endParaRPr lang="en-US" dirty="0" smtClean="0">
              <a:solidFill>
                <a:srgbClr val="002060"/>
              </a:solidFill>
            </a:endParaRPr>
          </a:p>
          <a:p>
            <a:endParaRPr lang="en-US" dirty="0">
              <a:solidFill>
                <a:srgbClr val="002060"/>
              </a:solidFill>
            </a:endParaRPr>
          </a:p>
          <a:p>
            <a:r>
              <a:rPr lang="en-US" dirty="0" smtClean="0">
                <a:solidFill>
                  <a:srgbClr val="002060"/>
                </a:solidFill>
              </a:rPr>
              <a:t> </a:t>
            </a:r>
            <a:r>
              <a:rPr lang="en-US" dirty="0">
                <a:solidFill>
                  <a:srgbClr val="002060"/>
                </a:solidFill>
              </a:rPr>
              <a:t>Less that 20% on management and fair share responsibilities.</a:t>
            </a:r>
          </a:p>
          <a:p>
            <a:pPr marL="0" indent="0">
              <a:buNone/>
            </a:pPr>
            <a:endParaRPr lang="en-US" dirty="0"/>
          </a:p>
        </p:txBody>
      </p:sp>
    </p:spTree>
    <p:extLst>
      <p:ext uri="{BB962C8B-B14F-4D97-AF65-F5344CB8AC3E}">
        <p14:creationId xmlns:p14="http://schemas.microsoft.com/office/powerpoint/2010/main" val="2894084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219200"/>
          </a:xfrm>
        </p:spPr>
        <p:txBody>
          <a:bodyPr>
            <a:noAutofit/>
          </a:bodyPr>
          <a:lstStyle/>
          <a:p>
            <a:r>
              <a:rPr lang="en-US" sz="4000" dirty="0" smtClean="0">
                <a:solidFill>
                  <a:srgbClr val="C00000"/>
                </a:solidFill>
              </a:rPr>
              <a:t>3. Delivery</a:t>
            </a:r>
            <a:br>
              <a:rPr lang="en-US" sz="4000" dirty="0" smtClean="0">
                <a:solidFill>
                  <a:srgbClr val="C00000"/>
                </a:solidFill>
              </a:rPr>
            </a:br>
            <a:r>
              <a:rPr lang="en-US" sz="4000" dirty="0" smtClean="0">
                <a:solidFill>
                  <a:srgbClr val="C00000"/>
                </a:solidFill>
              </a:rPr>
              <a:t>Direct Student Services</a:t>
            </a:r>
            <a:endParaRPr lang="en-US" sz="40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41</a:t>
            </a:fld>
            <a:endParaRPr lang="en-US"/>
          </a:p>
        </p:txBody>
      </p:sp>
      <p:sp>
        <p:nvSpPr>
          <p:cNvPr id="3" name="Content Placeholder 2"/>
          <p:cNvSpPr>
            <a:spLocks noGrp="1"/>
          </p:cNvSpPr>
          <p:nvPr>
            <p:ph sz="quarter" idx="1"/>
          </p:nvPr>
        </p:nvSpPr>
        <p:spPr/>
        <p:txBody>
          <a:bodyPr>
            <a:normAutofit/>
          </a:bodyPr>
          <a:lstStyle/>
          <a:p>
            <a:endParaRPr lang="en-US" dirty="0" smtClean="0">
              <a:solidFill>
                <a:srgbClr val="002060"/>
              </a:solidFill>
            </a:endParaRPr>
          </a:p>
          <a:p>
            <a:r>
              <a:rPr lang="en-US" dirty="0" smtClean="0">
                <a:solidFill>
                  <a:srgbClr val="002060"/>
                </a:solidFill>
              </a:rPr>
              <a:t>School Counseling Core Curriculum; </a:t>
            </a:r>
          </a:p>
          <a:p>
            <a:r>
              <a:rPr lang="en-US" dirty="0" smtClean="0">
                <a:solidFill>
                  <a:srgbClr val="002060"/>
                </a:solidFill>
              </a:rPr>
              <a:t>Individual Student Planning</a:t>
            </a:r>
          </a:p>
          <a:p>
            <a:r>
              <a:rPr lang="en-US" dirty="0" smtClean="0">
                <a:solidFill>
                  <a:srgbClr val="002060"/>
                </a:solidFill>
              </a:rPr>
              <a:t>Responsive Services</a:t>
            </a:r>
          </a:p>
          <a:p>
            <a:r>
              <a:rPr lang="en-US" dirty="0" smtClean="0">
                <a:solidFill>
                  <a:srgbClr val="002060"/>
                </a:solidFill>
              </a:rPr>
              <a:t>System support </a:t>
            </a:r>
            <a:endParaRPr lang="en-US" dirty="0">
              <a:solidFill>
                <a:srgbClr val="002060"/>
              </a:solidFill>
            </a:endParaRPr>
          </a:p>
        </p:txBody>
      </p:sp>
    </p:spTree>
    <p:extLst>
      <p:ext uri="{BB962C8B-B14F-4D97-AF65-F5344CB8AC3E}">
        <p14:creationId xmlns:p14="http://schemas.microsoft.com/office/powerpoint/2010/main" val="296257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762000"/>
          </a:xfrm>
        </p:spPr>
        <p:txBody>
          <a:bodyPr>
            <a:noAutofit/>
          </a:bodyPr>
          <a:lstStyle/>
          <a:p>
            <a:r>
              <a:rPr lang="en-US" sz="4000" dirty="0">
                <a:solidFill>
                  <a:srgbClr val="C00000"/>
                </a:solidFill>
              </a:rPr>
              <a:t>School Counseling Core </a:t>
            </a:r>
            <a:r>
              <a:rPr lang="en-US" sz="4000" dirty="0" smtClean="0">
                <a:solidFill>
                  <a:srgbClr val="C00000"/>
                </a:solidFill>
              </a:rPr>
              <a:t>Curriculum</a:t>
            </a:r>
            <a:endParaRPr lang="en-US" sz="40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42</a:t>
            </a:fld>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rgbClr val="002060"/>
                </a:solidFill>
              </a:rPr>
              <a:t>Comprehensive, written instructional program, preventative, developmental </a:t>
            </a:r>
          </a:p>
          <a:p>
            <a:endParaRPr lang="en-US" dirty="0" smtClean="0">
              <a:solidFill>
                <a:srgbClr val="002060"/>
              </a:solidFill>
            </a:endParaRPr>
          </a:p>
          <a:p>
            <a:r>
              <a:rPr lang="en-US" altLang="en-US" dirty="0">
                <a:solidFill>
                  <a:srgbClr val="002060"/>
                </a:solidFill>
              </a:rPr>
              <a:t>Structured lessons delivered to all students</a:t>
            </a:r>
          </a:p>
          <a:p>
            <a:r>
              <a:rPr lang="en-US" altLang="en-US" dirty="0">
                <a:solidFill>
                  <a:srgbClr val="002060"/>
                </a:solidFill>
              </a:rPr>
              <a:t>Related to standards and competencies</a:t>
            </a:r>
          </a:p>
          <a:p>
            <a:r>
              <a:rPr lang="en-US" altLang="en-US" dirty="0">
                <a:solidFill>
                  <a:srgbClr val="002060"/>
                </a:solidFill>
              </a:rPr>
              <a:t>Integrated with academic curriculum</a:t>
            </a:r>
          </a:p>
          <a:p>
            <a:r>
              <a:rPr lang="en-US" altLang="en-US" dirty="0">
                <a:solidFill>
                  <a:srgbClr val="002060"/>
                </a:solidFill>
              </a:rPr>
              <a:t>Use data to develop lessons</a:t>
            </a:r>
          </a:p>
          <a:p>
            <a:pPr lvl="1"/>
            <a:r>
              <a:rPr lang="en-US" altLang="en-US" dirty="0">
                <a:solidFill>
                  <a:srgbClr val="002060"/>
                </a:solidFill>
              </a:rPr>
              <a:t>Environmental issues</a:t>
            </a:r>
          </a:p>
          <a:p>
            <a:pPr lvl="1"/>
            <a:r>
              <a:rPr lang="en-US" altLang="en-US" dirty="0">
                <a:solidFill>
                  <a:srgbClr val="002060"/>
                </a:solidFill>
              </a:rPr>
              <a:t>Discipline records</a:t>
            </a:r>
          </a:p>
          <a:p>
            <a:pPr lvl="1"/>
            <a:r>
              <a:rPr lang="en-US" altLang="en-US" dirty="0">
                <a:solidFill>
                  <a:srgbClr val="002060"/>
                </a:solidFill>
              </a:rPr>
              <a:t>Student records</a:t>
            </a:r>
          </a:p>
          <a:p>
            <a:pPr lvl="1"/>
            <a:r>
              <a:rPr lang="en-US" altLang="en-US" dirty="0">
                <a:solidFill>
                  <a:srgbClr val="002060"/>
                </a:solidFill>
              </a:rPr>
              <a:t>Standardized test scores</a:t>
            </a:r>
          </a:p>
          <a:p>
            <a:endParaRPr lang="en-US" dirty="0">
              <a:solidFill>
                <a:srgbClr val="002060"/>
              </a:solidFill>
            </a:endParaRPr>
          </a:p>
        </p:txBody>
      </p:sp>
    </p:spTree>
    <p:extLst>
      <p:ext uri="{BB962C8B-B14F-4D97-AF65-F5344CB8AC3E}">
        <p14:creationId xmlns:p14="http://schemas.microsoft.com/office/powerpoint/2010/main" val="31963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990600"/>
          </a:xfrm>
        </p:spPr>
        <p:txBody>
          <a:bodyPr>
            <a:noAutofit/>
          </a:bodyPr>
          <a:lstStyle/>
          <a:p>
            <a:r>
              <a:rPr lang="en-US" sz="4000" dirty="0" smtClean="0">
                <a:solidFill>
                  <a:srgbClr val="C00000"/>
                </a:solidFill>
              </a:rPr>
              <a:t>Individual </a:t>
            </a:r>
            <a:r>
              <a:rPr lang="en-US" sz="4000" dirty="0">
                <a:solidFill>
                  <a:srgbClr val="C00000"/>
                </a:solidFill>
              </a:rPr>
              <a:t>Student </a:t>
            </a:r>
            <a:r>
              <a:rPr lang="en-US" sz="4000" dirty="0" smtClean="0">
                <a:solidFill>
                  <a:srgbClr val="C00000"/>
                </a:solidFill>
              </a:rPr>
              <a:t>Planning</a:t>
            </a:r>
            <a:endParaRPr lang="en-US" sz="40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43</a:t>
            </a:fld>
            <a:endParaRPr lang="en-US"/>
          </a:p>
        </p:txBody>
      </p:sp>
      <p:sp>
        <p:nvSpPr>
          <p:cNvPr id="3" name="Content Placeholder 2"/>
          <p:cNvSpPr>
            <a:spLocks noGrp="1"/>
          </p:cNvSpPr>
          <p:nvPr>
            <p:ph sz="quarter" idx="1"/>
          </p:nvPr>
        </p:nvSpPr>
        <p:spPr/>
        <p:txBody>
          <a:bodyPr>
            <a:normAutofit/>
          </a:bodyPr>
          <a:lstStyle/>
          <a:p>
            <a:pPr marL="0" indent="0">
              <a:buNone/>
            </a:pPr>
            <a:endParaRPr lang="en-US" dirty="0" smtClean="0">
              <a:solidFill>
                <a:srgbClr val="002060"/>
              </a:solidFill>
            </a:endParaRPr>
          </a:p>
          <a:p>
            <a:r>
              <a:rPr lang="en-US" dirty="0">
                <a:solidFill>
                  <a:srgbClr val="002060"/>
                </a:solidFill>
              </a:rPr>
              <a:t>A</a:t>
            </a:r>
            <a:r>
              <a:rPr lang="en-US" dirty="0" smtClean="0">
                <a:solidFill>
                  <a:srgbClr val="002060"/>
                </a:solidFill>
              </a:rPr>
              <a:t>ppraisal, advisement to establish goals and plans</a:t>
            </a:r>
          </a:p>
          <a:p>
            <a:pPr marL="0" indent="0">
              <a:buNone/>
            </a:pPr>
            <a:endParaRPr lang="en-US" dirty="0" smtClean="0">
              <a:solidFill>
                <a:srgbClr val="002060"/>
              </a:solidFill>
            </a:endParaRPr>
          </a:p>
          <a:p>
            <a:pPr lvl="1"/>
            <a:r>
              <a:rPr lang="en-US" altLang="en-US" dirty="0">
                <a:solidFill>
                  <a:srgbClr val="002060"/>
                </a:solidFill>
              </a:rPr>
              <a:t>Ongoing systemic activities</a:t>
            </a:r>
          </a:p>
          <a:p>
            <a:pPr lvl="1"/>
            <a:r>
              <a:rPr lang="en-US" altLang="en-US" dirty="0">
                <a:solidFill>
                  <a:srgbClr val="002060"/>
                </a:solidFill>
              </a:rPr>
              <a:t>Designed to assist students in establishing personal goals</a:t>
            </a:r>
          </a:p>
          <a:p>
            <a:pPr lvl="1"/>
            <a:r>
              <a:rPr lang="en-US" altLang="en-US" dirty="0">
                <a:solidFill>
                  <a:srgbClr val="002060"/>
                </a:solidFill>
              </a:rPr>
              <a:t>Designed to assist students in developing future plans</a:t>
            </a:r>
          </a:p>
          <a:p>
            <a:pPr lvl="1"/>
            <a:r>
              <a:rPr lang="en-US" altLang="en-US" dirty="0">
                <a:solidFill>
                  <a:srgbClr val="002060"/>
                </a:solidFill>
              </a:rPr>
              <a:t>Helps students get from point A to point B</a:t>
            </a:r>
          </a:p>
          <a:p>
            <a:endParaRPr lang="en-US" dirty="0">
              <a:solidFill>
                <a:srgbClr val="002060"/>
              </a:solidFill>
            </a:endParaRPr>
          </a:p>
        </p:txBody>
      </p:sp>
    </p:spTree>
    <p:extLst>
      <p:ext uri="{BB962C8B-B14F-4D97-AF65-F5344CB8AC3E}">
        <p14:creationId xmlns:p14="http://schemas.microsoft.com/office/powerpoint/2010/main" val="6535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During this process….</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44</a:t>
            </a:fld>
            <a:endParaRPr lang="en-US"/>
          </a:p>
        </p:txBody>
      </p:sp>
      <p:sp>
        <p:nvSpPr>
          <p:cNvPr id="5" name="Content Placeholder 4"/>
          <p:cNvSpPr>
            <a:spLocks noGrp="1"/>
          </p:cNvSpPr>
          <p:nvPr>
            <p:ph sz="quarter" idx="1"/>
          </p:nvPr>
        </p:nvSpPr>
        <p:spPr/>
        <p:txBody>
          <a:bodyPr/>
          <a:lstStyle/>
          <a:p>
            <a:endParaRPr lang="en-US" altLang="en-US" dirty="0" smtClean="0"/>
          </a:p>
          <a:p>
            <a:pPr marL="0" indent="0">
              <a:buNone/>
            </a:pPr>
            <a:r>
              <a:rPr lang="en-US" altLang="en-US" b="1" dirty="0">
                <a:solidFill>
                  <a:srgbClr val="002060"/>
                </a:solidFill>
              </a:rPr>
              <a:t>Counselor Planned and Directed</a:t>
            </a:r>
          </a:p>
          <a:p>
            <a:endParaRPr lang="en-US" altLang="en-US" dirty="0" smtClean="0">
              <a:solidFill>
                <a:srgbClr val="002060"/>
              </a:solidFill>
            </a:endParaRPr>
          </a:p>
          <a:p>
            <a:r>
              <a:rPr lang="en-US" altLang="en-US" dirty="0" smtClean="0">
                <a:solidFill>
                  <a:srgbClr val="002060"/>
                </a:solidFill>
              </a:rPr>
              <a:t>Test </a:t>
            </a:r>
            <a:r>
              <a:rPr lang="en-US" altLang="en-US" dirty="0">
                <a:solidFill>
                  <a:srgbClr val="002060"/>
                </a:solidFill>
              </a:rPr>
              <a:t>score review, interpretation and analysis</a:t>
            </a:r>
          </a:p>
          <a:p>
            <a:r>
              <a:rPr lang="en-US" altLang="en-US" dirty="0">
                <a:solidFill>
                  <a:srgbClr val="002060"/>
                </a:solidFill>
              </a:rPr>
              <a:t>Promotion and retention information</a:t>
            </a:r>
          </a:p>
          <a:p>
            <a:r>
              <a:rPr lang="en-US" altLang="en-US" dirty="0">
                <a:solidFill>
                  <a:srgbClr val="002060"/>
                </a:solidFill>
              </a:rPr>
              <a:t>Career decision making</a:t>
            </a:r>
          </a:p>
          <a:p>
            <a:r>
              <a:rPr lang="en-US" altLang="en-US" dirty="0">
                <a:solidFill>
                  <a:srgbClr val="002060"/>
                </a:solidFill>
              </a:rPr>
              <a:t>Yearly course selection</a:t>
            </a:r>
          </a:p>
          <a:p>
            <a:r>
              <a:rPr lang="en-US" altLang="en-US" dirty="0">
                <a:solidFill>
                  <a:srgbClr val="002060"/>
                </a:solidFill>
              </a:rPr>
              <a:t>Test taking strategies</a:t>
            </a:r>
          </a:p>
          <a:p>
            <a:endParaRPr lang="en-US" dirty="0"/>
          </a:p>
        </p:txBody>
      </p:sp>
    </p:spTree>
    <p:extLst>
      <p:ext uri="{BB962C8B-B14F-4D97-AF65-F5344CB8AC3E}">
        <p14:creationId xmlns:p14="http://schemas.microsoft.com/office/powerpoint/2010/main" val="1814779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914400"/>
          </a:xfrm>
        </p:spPr>
        <p:txBody>
          <a:bodyPr>
            <a:noAutofit/>
          </a:bodyPr>
          <a:lstStyle/>
          <a:p>
            <a:r>
              <a:rPr lang="en-US" sz="4000" dirty="0" smtClean="0">
                <a:solidFill>
                  <a:srgbClr val="C00000"/>
                </a:solidFill>
              </a:rPr>
              <a:t>Responsive </a:t>
            </a:r>
            <a:r>
              <a:rPr lang="en-US" sz="4000" dirty="0">
                <a:solidFill>
                  <a:srgbClr val="C00000"/>
                </a:solidFill>
              </a:rPr>
              <a:t>Services</a:t>
            </a: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45</a:t>
            </a:fld>
            <a:endParaRPr lang="en-US"/>
          </a:p>
        </p:txBody>
      </p:sp>
      <p:sp>
        <p:nvSpPr>
          <p:cNvPr id="3" name="Content Placeholder 2"/>
          <p:cNvSpPr>
            <a:spLocks noGrp="1"/>
          </p:cNvSpPr>
          <p:nvPr>
            <p:ph sz="quarter" idx="1"/>
          </p:nvPr>
        </p:nvSpPr>
        <p:spPr/>
        <p:txBody>
          <a:bodyPr>
            <a:normAutofit/>
          </a:bodyPr>
          <a:lstStyle/>
          <a:p>
            <a:pPr marL="0" indent="0">
              <a:buNone/>
            </a:pPr>
            <a:endParaRPr lang="en-US" dirty="0" smtClean="0">
              <a:solidFill>
                <a:srgbClr val="002060"/>
              </a:solidFill>
            </a:endParaRPr>
          </a:p>
          <a:p>
            <a:pPr marL="0" indent="0">
              <a:buNone/>
            </a:pPr>
            <a:r>
              <a:rPr lang="en-US" dirty="0">
                <a:solidFill>
                  <a:srgbClr val="002060"/>
                </a:solidFill>
              </a:rPr>
              <a:t>M</a:t>
            </a:r>
            <a:r>
              <a:rPr lang="en-US" dirty="0" smtClean="0">
                <a:solidFill>
                  <a:srgbClr val="002060"/>
                </a:solidFill>
              </a:rPr>
              <a:t>eeting students immediate needs, crisis intervention, </a:t>
            </a:r>
            <a:r>
              <a:rPr lang="en-US" altLang="en-US" dirty="0">
                <a:solidFill>
                  <a:srgbClr val="002060"/>
                </a:solidFill>
              </a:rPr>
              <a:t>referral and </a:t>
            </a:r>
            <a:r>
              <a:rPr lang="en-US" altLang="en-US" dirty="0" smtClean="0">
                <a:solidFill>
                  <a:srgbClr val="002060"/>
                </a:solidFill>
              </a:rPr>
              <a:t>follow-up</a:t>
            </a:r>
          </a:p>
          <a:p>
            <a:endParaRPr lang="en-US" dirty="0">
              <a:solidFill>
                <a:srgbClr val="002060"/>
              </a:solidFill>
            </a:endParaRPr>
          </a:p>
          <a:p>
            <a:r>
              <a:rPr lang="en-US" altLang="en-US" dirty="0">
                <a:solidFill>
                  <a:srgbClr val="002060"/>
                </a:solidFill>
              </a:rPr>
              <a:t>Designed to meet students’ immediate needs</a:t>
            </a:r>
          </a:p>
          <a:p>
            <a:r>
              <a:rPr lang="en-US" altLang="en-US" dirty="0">
                <a:solidFill>
                  <a:srgbClr val="002060"/>
                </a:solidFill>
              </a:rPr>
              <a:t>Individual, group and crisis counseling</a:t>
            </a:r>
          </a:p>
          <a:p>
            <a:r>
              <a:rPr lang="en-US" altLang="en-US" dirty="0">
                <a:solidFill>
                  <a:srgbClr val="002060"/>
                </a:solidFill>
              </a:rPr>
              <a:t>Consultation, referral, mediation and information</a:t>
            </a:r>
          </a:p>
          <a:p>
            <a:r>
              <a:rPr lang="en-US" altLang="en-US" dirty="0">
                <a:solidFill>
                  <a:srgbClr val="002060"/>
                </a:solidFill>
              </a:rPr>
              <a:t>Available to all students and parents</a:t>
            </a:r>
          </a:p>
          <a:p>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82845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219200"/>
          </a:xfrm>
        </p:spPr>
        <p:txBody>
          <a:bodyPr>
            <a:noAutofit/>
          </a:bodyPr>
          <a:lstStyle/>
          <a:p>
            <a:r>
              <a:rPr lang="en-US" sz="4000" dirty="0">
                <a:solidFill>
                  <a:srgbClr val="C00000"/>
                </a:solidFill>
              </a:rPr>
              <a:t>System </a:t>
            </a:r>
            <a:r>
              <a:rPr lang="en-US" sz="4000" dirty="0" smtClean="0">
                <a:solidFill>
                  <a:srgbClr val="C00000"/>
                </a:solidFill>
              </a:rPr>
              <a:t>support</a:t>
            </a:r>
            <a:br>
              <a:rPr lang="en-US" sz="4000" dirty="0" smtClean="0">
                <a:solidFill>
                  <a:srgbClr val="C00000"/>
                </a:solidFill>
              </a:rPr>
            </a:br>
            <a:endParaRPr lang="en-US" sz="40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46</a:t>
            </a:fld>
            <a:endParaRPr lang="en-US"/>
          </a:p>
        </p:txBody>
      </p:sp>
      <p:sp>
        <p:nvSpPr>
          <p:cNvPr id="3" name="Content Placeholder 2"/>
          <p:cNvSpPr>
            <a:spLocks noGrp="1"/>
          </p:cNvSpPr>
          <p:nvPr>
            <p:ph sz="quarter" idx="1"/>
          </p:nvPr>
        </p:nvSpPr>
        <p:spPr/>
        <p:txBody>
          <a:bodyPr>
            <a:normAutofit/>
          </a:bodyPr>
          <a:lstStyle/>
          <a:p>
            <a:endParaRPr lang="en-US" dirty="0">
              <a:solidFill>
                <a:srgbClr val="002060"/>
              </a:solidFill>
            </a:endParaRPr>
          </a:p>
          <a:p>
            <a:pPr marL="0" indent="0">
              <a:buNone/>
            </a:pPr>
            <a:r>
              <a:rPr lang="en-US" altLang="en-US" dirty="0">
                <a:solidFill>
                  <a:srgbClr val="002060"/>
                </a:solidFill>
              </a:rPr>
              <a:t>A</a:t>
            </a:r>
            <a:r>
              <a:rPr lang="en-US" altLang="en-US" dirty="0" smtClean="0">
                <a:solidFill>
                  <a:srgbClr val="002060"/>
                </a:solidFill>
              </a:rPr>
              <a:t>ctivities </a:t>
            </a:r>
            <a:r>
              <a:rPr lang="en-US" altLang="en-US" dirty="0">
                <a:solidFill>
                  <a:srgbClr val="002060"/>
                </a:solidFill>
              </a:rPr>
              <a:t>targeted at maintaining and enhancing the educational environment and school </a:t>
            </a:r>
            <a:r>
              <a:rPr lang="en-US" altLang="en-US" dirty="0" smtClean="0">
                <a:solidFill>
                  <a:srgbClr val="002060"/>
                </a:solidFill>
              </a:rPr>
              <a:t>climate.</a:t>
            </a:r>
          </a:p>
          <a:p>
            <a:endParaRPr lang="en-US" altLang="en-US" dirty="0">
              <a:solidFill>
                <a:srgbClr val="002060"/>
              </a:solidFill>
            </a:endParaRPr>
          </a:p>
          <a:p>
            <a:r>
              <a:rPr lang="en-US" altLang="en-US" dirty="0">
                <a:solidFill>
                  <a:srgbClr val="002060"/>
                </a:solidFill>
              </a:rPr>
              <a:t>Program management activities that establish, maintain, and enhance the program</a:t>
            </a:r>
          </a:p>
          <a:p>
            <a:r>
              <a:rPr lang="en-US" altLang="en-US" dirty="0">
                <a:solidFill>
                  <a:srgbClr val="002060"/>
                </a:solidFill>
              </a:rPr>
              <a:t>Professional development activities</a:t>
            </a:r>
          </a:p>
          <a:p>
            <a:r>
              <a:rPr lang="en-US" altLang="en-US" dirty="0">
                <a:solidFill>
                  <a:srgbClr val="002060"/>
                </a:solidFill>
              </a:rPr>
              <a:t>Consultation, collaboration and teaming</a:t>
            </a:r>
          </a:p>
          <a:p>
            <a:endParaRPr lang="en-US" alt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41022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
            </a:r>
            <a:br>
              <a:rPr lang="en-US" sz="3600" dirty="0" smtClean="0">
                <a:solidFill>
                  <a:srgbClr val="C00000"/>
                </a:solidFill>
              </a:rPr>
            </a:br>
            <a:r>
              <a:rPr lang="en-US" sz="3600" dirty="0" smtClean="0">
                <a:solidFill>
                  <a:srgbClr val="C00000"/>
                </a:solidFill>
              </a:rPr>
              <a:t>Indirect Student Services</a:t>
            </a:r>
            <a:endParaRPr lang="en-US" sz="36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47</a:t>
            </a:fld>
            <a:endParaRPr lang="en-US"/>
          </a:p>
        </p:txBody>
      </p:sp>
      <p:sp>
        <p:nvSpPr>
          <p:cNvPr id="3" name="Content Placeholder 2"/>
          <p:cNvSpPr>
            <a:spLocks noGrp="1"/>
          </p:cNvSpPr>
          <p:nvPr>
            <p:ph sz="quarter" idx="1"/>
          </p:nvPr>
        </p:nvSpPr>
        <p:spPr/>
        <p:txBody>
          <a:bodyPr/>
          <a:lstStyle/>
          <a:p>
            <a:r>
              <a:rPr lang="en-US" b="1" dirty="0" smtClean="0">
                <a:solidFill>
                  <a:srgbClr val="002060"/>
                </a:solidFill>
              </a:rPr>
              <a:t>Referrals</a:t>
            </a:r>
            <a:r>
              <a:rPr lang="en-US" dirty="0" smtClean="0">
                <a:solidFill>
                  <a:srgbClr val="002060"/>
                </a:solidFill>
              </a:rPr>
              <a:t>; directs students and families to school and community resources</a:t>
            </a:r>
          </a:p>
          <a:p>
            <a:endParaRPr lang="en-US" dirty="0" smtClean="0">
              <a:solidFill>
                <a:srgbClr val="002060"/>
              </a:solidFill>
            </a:endParaRPr>
          </a:p>
          <a:p>
            <a:r>
              <a:rPr lang="en-US" b="1" dirty="0" smtClean="0">
                <a:solidFill>
                  <a:srgbClr val="002060"/>
                </a:solidFill>
              </a:rPr>
              <a:t>Consultation</a:t>
            </a:r>
            <a:r>
              <a:rPr lang="en-US" dirty="0" smtClean="0">
                <a:solidFill>
                  <a:srgbClr val="002060"/>
                </a:solidFill>
              </a:rPr>
              <a:t>; share strategies with parents, other educators and organizations to promote academic, career and personal development</a:t>
            </a:r>
          </a:p>
          <a:p>
            <a:endParaRPr lang="en-US" dirty="0" smtClean="0">
              <a:solidFill>
                <a:srgbClr val="002060"/>
              </a:solidFill>
            </a:endParaRPr>
          </a:p>
          <a:p>
            <a:r>
              <a:rPr lang="en-US" b="1" dirty="0" smtClean="0">
                <a:solidFill>
                  <a:srgbClr val="002060"/>
                </a:solidFill>
              </a:rPr>
              <a:t>Collaboration</a:t>
            </a:r>
            <a:r>
              <a:rPr lang="en-US" dirty="0" smtClean="0">
                <a:solidFill>
                  <a:srgbClr val="002060"/>
                </a:solidFill>
              </a:rPr>
              <a:t>; teaming, committee work, workshops</a:t>
            </a:r>
            <a:endParaRPr lang="en-US" dirty="0">
              <a:solidFill>
                <a:srgbClr val="002060"/>
              </a:solidFill>
            </a:endParaRPr>
          </a:p>
        </p:txBody>
      </p:sp>
    </p:spTree>
    <p:extLst>
      <p:ext uri="{BB962C8B-B14F-4D97-AF65-F5344CB8AC3E}">
        <p14:creationId xmlns:p14="http://schemas.microsoft.com/office/powerpoint/2010/main" val="393654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0000"/>
                </a:solidFill>
              </a:rPr>
              <a:t>4. Accountability</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48</a:t>
            </a:fld>
            <a:endParaRPr lang="en-US"/>
          </a:p>
        </p:txBody>
      </p:sp>
      <p:sp>
        <p:nvSpPr>
          <p:cNvPr id="5" name="Content Placeholder 4"/>
          <p:cNvSpPr>
            <a:spLocks noGrp="1"/>
          </p:cNvSpPr>
          <p:nvPr>
            <p:ph sz="quarter" idx="1"/>
          </p:nvPr>
        </p:nvSpPr>
        <p:spPr/>
        <p:txBody>
          <a:bodyPr/>
          <a:lstStyle/>
          <a:p>
            <a:endParaRPr lang="en-US" dirty="0" smtClean="0"/>
          </a:p>
          <a:p>
            <a:endParaRPr lang="en-US" dirty="0"/>
          </a:p>
          <a:p>
            <a:r>
              <a:rPr lang="en-US" sz="3200" dirty="0">
                <a:solidFill>
                  <a:srgbClr val="002060"/>
                </a:solidFill>
              </a:rPr>
              <a:t>Now </a:t>
            </a:r>
            <a:r>
              <a:rPr lang="en-US" sz="3200" dirty="0" smtClean="0">
                <a:solidFill>
                  <a:srgbClr val="002060"/>
                </a:solidFill>
              </a:rPr>
              <a:t>, more </a:t>
            </a:r>
            <a:r>
              <a:rPr lang="en-US" sz="3200" dirty="0">
                <a:solidFill>
                  <a:srgbClr val="002060"/>
                </a:solidFill>
              </a:rPr>
              <a:t>than ever school counselor are expected to demonstrate the effectiveness of their programs in measurable terms.</a:t>
            </a:r>
          </a:p>
          <a:p>
            <a:endParaRPr lang="en-US" dirty="0"/>
          </a:p>
        </p:txBody>
      </p:sp>
    </p:spTree>
    <p:extLst>
      <p:ext uri="{BB962C8B-B14F-4D97-AF65-F5344CB8AC3E}">
        <p14:creationId xmlns:p14="http://schemas.microsoft.com/office/powerpoint/2010/main" val="2468688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4400"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49</a:t>
            </a:fld>
            <a:endParaRPr lang="en-US"/>
          </a:p>
        </p:txBody>
      </p:sp>
      <p:sp>
        <p:nvSpPr>
          <p:cNvPr id="5" name="Content Placeholder 4"/>
          <p:cNvSpPr>
            <a:spLocks noGrp="1"/>
          </p:cNvSpPr>
          <p:nvPr>
            <p:ph sz="quarter" idx="1"/>
          </p:nvPr>
        </p:nvSpPr>
        <p:spPr>
          <a:xfrm>
            <a:off x="228600" y="1527048"/>
            <a:ext cx="8577072" cy="5178552"/>
          </a:xfrm>
        </p:spPr>
        <p:txBody>
          <a:bodyPr>
            <a:normAutofit fontScale="62500" lnSpcReduction="20000"/>
          </a:bodyPr>
          <a:lstStyle/>
          <a:p>
            <a:pPr marL="0" indent="0">
              <a:buNone/>
            </a:pPr>
            <a:endParaRPr lang="en-US" altLang="en-US" sz="2800" dirty="0">
              <a:solidFill>
                <a:srgbClr val="002060"/>
              </a:solidFill>
            </a:endParaRPr>
          </a:p>
          <a:p>
            <a:r>
              <a:rPr lang="en-US" altLang="en-US" sz="4500" dirty="0" smtClean="0">
                <a:solidFill>
                  <a:srgbClr val="002060"/>
                </a:solidFill>
              </a:rPr>
              <a:t>How </a:t>
            </a:r>
            <a:r>
              <a:rPr lang="en-US" altLang="en-US" sz="4500" dirty="0">
                <a:solidFill>
                  <a:srgbClr val="002060"/>
                </a:solidFill>
              </a:rPr>
              <a:t>are students different because of the School Counseling Program</a:t>
            </a:r>
            <a:r>
              <a:rPr lang="en-US" altLang="en-US" sz="4500" dirty="0" smtClean="0">
                <a:solidFill>
                  <a:srgbClr val="002060"/>
                </a:solidFill>
              </a:rPr>
              <a:t>?</a:t>
            </a:r>
          </a:p>
          <a:p>
            <a:endParaRPr lang="en-US" altLang="en-US" sz="4500" dirty="0">
              <a:solidFill>
                <a:srgbClr val="002060"/>
              </a:solidFill>
            </a:endParaRPr>
          </a:p>
          <a:p>
            <a:r>
              <a:rPr lang="en-US" altLang="en-US" sz="4500" dirty="0">
                <a:solidFill>
                  <a:srgbClr val="002060"/>
                </a:solidFill>
              </a:rPr>
              <a:t>School counseling programs are about results.</a:t>
            </a:r>
          </a:p>
          <a:p>
            <a:endParaRPr lang="en-US" altLang="en-US" sz="4500" dirty="0" smtClean="0">
              <a:solidFill>
                <a:srgbClr val="002060"/>
              </a:solidFill>
            </a:endParaRPr>
          </a:p>
          <a:p>
            <a:pPr marL="0" indent="0" algn="ctr">
              <a:buNone/>
            </a:pPr>
            <a:r>
              <a:rPr lang="en-US" altLang="en-US" sz="7000" dirty="0">
                <a:solidFill>
                  <a:srgbClr val="002060"/>
                </a:solidFill>
              </a:rPr>
              <a:t>How are students </a:t>
            </a:r>
            <a:r>
              <a:rPr lang="en-US" altLang="en-US" sz="7000" u="sng" dirty="0">
                <a:solidFill>
                  <a:srgbClr val="002060"/>
                </a:solidFill>
              </a:rPr>
              <a:t>different </a:t>
            </a:r>
            <a:br>
              <a:rPr lang="en-US" altLang="en-US" sz="7000" u="sng" dirty="0">
                <a:solidFill>
                  <a:srgbClr val="002060"/>
                </a:solidFill>
              </a:rPr>
            </a:br>
            <a:r>
              <a:rPr lang="en-US" altLang="en-US" sz="7000" u="sng" dirty="0">
                <a:solidFill>
                  <a:srgbClr val="002060"/>
                </a:solidFill>
              </a:rPr>
              <a:t>as a result</a:t>
            </a:r>
            <a:r>
              <a:rPr lang="en-US" altLang="en-US" sz="7000" dirty="0">
                <a:solidFill>
                  <a:srgbClr val="002060"/>
                </a:solidFill>
              </a:rPr>
              <a:t> of the school counseling program</a:t>
            </a:r>
            <a:r>
              <a:rPr lang="en-US" altLang="en-US" sz="5100" i="1" dirty="0">
                <a:solidFill>
                  <a:srgbClr val="002060"/>
                </a:solidFill>
              </a:rPr>
              <a:t>?</a:t>
            </a:r>
          </a:p>
          <a:p>
            <a:pPr algn="ctr"/>
            <a:endParaRPr lang="en-US" altLang="en-US" sz="5100" dirty="0" smtClean="0">
              <a:solidFill>
                <a:srgbClr val="002060"/>
              </a:solidFill>
            </a:endParaRPr>
          </a:p>
          <a:p>
            <a:endParaRPr lang="en-US" altLang="en-US" sz="2800" dirty="0">
              <a:solidFill>
                <a:srgbClr val="002060"/>
              </a:solidFill>
            </a:endParaRPr>
          </a:p>
          <a:p>
            <a:pPr marL="0" indent="0">
              <a:lnSpc>
                <a:spcPct val="90000"/>
              </a:lnSpc>
              <a:buNone/>
              <a:defRPr/>
            </a:pPr>
            <a:r>
              <a:rPr lang="en-US" sz="2800" dirty="0" smtClean="0">
                <a:solidFill>
                  <a:srgbClr val="002060"/>
                </a:solidFill>
              </a:rPr>
              <a:t>	</a:t>
            </a:r>
            <a:endParaRPr lang="en-US" altLang="en-US" sz="3600"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17597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5</a:t>
            </a:fld>
            <a:endParaRPr lang="en-US"/>
          </a:p>
        </p:txBody>
      </p:sp>
      <p:sp>
        <p:nvSpPr>
          <p:cNvPr id="5" name="Content Placeholder 4"/>
          <p:cNvSpPr>
            <a:spLocks noGrp="1"/>
          </p:cNvSpPr>
          <p:nvPr>
            <p:ph sz="quarter" idx="1"/>
          </p:nvPr>
        </p:nvSpPr>
        <p:spPr/>
        <p:txBody>
          <a:bodyPr/>
          <a:lstStyle/>
          <a:p>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7991"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73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C00000"/>
                </a:solidFill>
              </a:rPr>
              <a:t>Results </a:t>
            </a:r>
            <a:r>
              <a:rPr lang="en-US" sz="4400" dirty="0" smtClean="0">
                <a:solidFill>
                  <a:srgbClr val="C00000"/>
                </a:solidFill>
              </a:rPr>
              <a:t>Report</a:t>
            </a:r>
            <a:endParaRPr lang="en-US" sz="4400"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50</a:t>
            </a:fld>
            <a:endParaRPr lang="en-US"/>
          </a:p>
        </p:txBody>
      </p:sp>
      <p:sp>
        <p:nvSpPr>
          <p:cNvPr id="5" name="Content Placeholder 4"/>
          <p:cNvSpPr>
            <a:spLocks noGrp="1"/>
          </p:cNvSpPr>
          <p:nvPr>
            <p:ph sz="quarter" idx="1"/>
          </p:nvPr>
        </p:nvSpPr>
        <p:spPr/>
        <p:txBody>
          <a:bodyPr>
            <a:normAutofit/>
          </a:bodyPr>
          <a:lstStyle/>
          <a:p>
            <a:pPr marL="0" indent="0">
              <a:buNone/>
            </a:pPr>
            <a:endParaRPr lang="en-US" altLang="en-US" sz="2800" dirty="0">
              <a:solidFill>
                <a:srgbClr val="002060"/>
              </a:solidFill>
            </a:endParaRPr>
          </a:p>
          <a:p>
            <a:pPr marL="0" indent="0">
              <a:lnSpc>
                <a:spcPct val="90000"/>
              </a:lnSpc>
              <a:buNone/>
              <a:defRPr/>
            </a:pPr>
            <a:r>
              <a:rPr lang="en-US" sz="2800" dirty="0" smtClean="0">
                <a:solidFill>
                  <a:srgbClr val="002060"/>
                </a:solidFill>
              </a:rPr>
              <a:t>	</a:t>
            </a:r>
          </a:p>
          <a:p>
            <a:pPr>
              <a:lnSpc>
                <a:spcPct val="90000"/>
              </a:lnSpc>
              <a:buFont typeface="Arial" pitchFamily="34" charset="0"/>
              <a:buChar char="•"/>
              <a:defRPr/>
            </a:pPr>
            <a:r>
              <a:rPr lang="en-US" sz="2800" dirty="0" smtClean="0">
                <a:solidFill>
                  <a:srgbClr val="002060"/>
                </a:solidFill>
              </a:rPr>
              <a:t>School </a:t>
            </a:r>
            <a:r>
              <a:rPr lang="en-US" sz="2800" dirty="0">
                <a:solidFill>
                  <a:srgbClr val="002060"/>
                </a:solidFill>
              </a:rPr>
              <a:t>Counselor Performance Evaluation</a:t>
            </a:r>
          </a:p>
          <a:p>
            <a:pPr>
              <a:lnSpc>
                <a:spcPct val="90000"/>
              </a:lnSpc>
              <a:buFont typeface="Arial" pitchFamily="34" charset="0"/>
              <a:buChar char="•"/>
              <a:defRPr/>
            </a:pPr>
            <a:endParaRPr lang="en-US" sz="2800" dirty="0" smtClean="0">
              <a:solidFill>
                <a:srgbClr val="002060"/>
              </a:solidFill>
            </a:endParaRPr>
          </a:p>
          <a:p>
            <a:pPr>
              <a:lnSpc>
                <a:spcPct val="90000"/>
              </a:lnSpc>
              <a:buFont typeface="Arial" pitchFamily="34" charset="0"/>
              <a:buChar char="•"/>
              <a:defRPr/>
            </a:pPr>
            <a:r>
              <a:rPr lang="en-US" sz="2800" dirty="0" smtClean="0">
                <a:solidFill>
                  <a:srgbClr val="002060"/>
                </a:solidFill>
              </a:rPr>
              <a:t>The </a:t>
            </a:r>
            <a:r>
              <a:rPr lang="en-US" sz="2800" dirty="0">
                <a:solidFill>
                  <a:srgbClr val="002060"/>
                </a:solidFill>
              </a:rPr>
              <a:t>Program Audit</a:t>
            </a:r>
          </a:p>
          <a:p>
            <a:pPr>
              <a:lnSpc>
                <a:spcPct val="90000"/>
              </a:lnSpc>
              <a:buFont typeface="Arial" pitchFamily="34" charset="0"/>
              <a:buChar char="•"/>
              <a:defRPr/>
            </a:pPr>
            <a:endParaRPr lang="en-US" sz="2800" dirty="0" smtClean="0">
              <a:solidFill>
                <a:srgbClr val="002060"/>
              </a:solidFill>
            </a:endParaRPr>
          </a:p>
          <a:p>
            <a:pPr>
              <a:lnSpc>
                <a:spcPct val="90000"/>
              </a:lnSpc>
              <a:buFont typeface="Arial" pitchFamily="34" charset="0"/>
              <a:buChar char="•"/>
              <a:defRPr/>
            </a:pPr>
            <a:r>
              <a:rPr lang="en-US" sz="2800" dirty="0" smtClean="0">
                <a:solidFill>
                  <a:srgbClr val="002060"/>
                </a:solidFill>
              </a:rPr>
              <a:t>Academic</a:t>
            </a:r>
            <a:r>
              <a:rPr lang="en-US" sz="2800" dirty="0">
                <a:solidFill>
                  <a:srgbClr val="002060"/>
                </a:solidFill>
              </a:rPr>
              <a:t>, Behavior and Attendance Data</a:t>
            </a:r>
          </a:p>
          <a:p>
            <a:endParaRPr lang="en-US" altLang="en-US" sz="3600"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429451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solidFill>
                  <a:srgbClr val="C00000"/>
                </a:solidFill>
              </a:rPr>
              <a:t>Data Analysis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51</a:t>
            </a:fld>
            <a:endParaRPr lang="en-US"/>
          </a:p>
        </p:txBody>
      </p:sp>
      <p:sp>
        <p:nvSpPr>
          <p:cNvPr id="3" name="Content Placeholder 2"/>
          <p:cNvSpPr>
            <a:spLocks noGrp="1"/>
          </p:cNvSpPr>
          <p:nvPr>
            <p:ph sz="quarter" idx="1"/>
          </p:nvPr>
        </p:nvSpPr>
        <p:spPr/>
        <p:txBody>
          <a:bodyPr/>
          <a:lstStyle/>
          <a:p>
            <a:endParaRPr lang="en-US" dirty="0" smtClean="0">
              <a:solidFill>
                <a:srgbClr val="002060"/>
              </a:solidFill>
            </a:endParaRPr>
          </a:p>
          <a:p>
            <a:r>
              <a:rPr lang="en-US" sz="3600" dirty="0" smtClean="0">
                <a:solidFill>
                  <a:srgbClr val="002060"/>
                </a:solidFill>
              </a:rPr>
              <a:t>School Data Profile Analysis; strengths, concerns, achievement gaps, attendance issues?</a:t>
            </a:r>
          </a:p>
          <a:p>
            <a:endParaRPr lang="en-US" sz="3600" dirty="0" smtClean="0">
              <a:solidFill>
                <a:srgbClr val="002060"/>
              </a:solidFill>
            </a:endParaRPr>
          </a:p>
        </p:txBody>
      </p:sp>
    </p:spTree>
    <p:extLst>
      <p:ext uri="{BB962C8B-B14F-4D97-AF65-F5344CB8AC3E}">
        <p14:creationId xmlns:p14="http://schemas.microsoft.com/office/powerpoint/2010/main" val="19533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14400"/>
          </a:xfrm>
        </p:spPr>
        <p:txBody>
          <a:bodyPr>
            <a:noAutofit/>
          </a:bodyPr>
          <a:lstStyle/>
          <a:p>
            <a:r>
              <a:rPr lang="en-US" sz="3600" dirty="0" smtClean="0">
                <a:solidFill>
                  <a:srgbClr val="C00000"/>
                </a:solidFill>
              </a:rPr>
              <a:t>Without data you can only hope that your program is effective</a:t>
            </a:r>
            <a:endParaRPr lang="en-US" sz="36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52</a:t>
            </a:fld>
            <a:endParaRPr lang="en-US"/>
          </a:p>
        </p:txBody>
      </p:sp>
      <p:sp>
        <p:nvSpPr>
          <p:cNvPr id="3" name="Content Placeholder 2"/>
          <p:cNvSpPr>
            <a:spLocks noGrp="1"/>
          </p:cNvSpPr>
          <p:nvPr>
            <p:ph sz="quarter" idx="1"/>
          </p:nvPr>
        </p:nvSpPr>
        <p:spPr>
          <a:xfrm>
            <a:off x="304800" y="1371600"/>
            <a:ext cx="8500872" cy="4727448"/>
          </a:xfrm>
        </p:spPr>
        <p:txBody>
          <a:bodyPr>
            <a:normAutofit lnSpcReduction="10000"/>
          </a:bodyPr>
          <a:lstStyle/>
          <a:p>
            <a:pPr marL="0" indent="0">
              <a:buNone/>
            </a:pPr>
            <a:r>
              <a:rPr lang="en-US" dirty="0" smtClean="0"/>
              <a:t>	</a:t>
            </a:r>
          </a:p>
          <a:p>
            <a:pPr>
              <a:buFont typeface="Wingdings" panose="05000000000000000000" pitchFamily="2" charset="2"/>
              <a:buChar char="q"/>
            </a:pPr>
            <a:r>
              <a:rPr lang="en-US" dirty="0" smtClean="0">
                <a:solidFill>
                  <a:srgbClr val="002060"/>
                </a:solidFill>
              </a:rPr>
              <a:t>Having a data driven school counseling program means that at each state of program delivery and assessment, data is used to inform decisions.  </a:t>
            </a:r>
            <a:endParaRPr lang="en-US" dirty="0" smtClean="0">
              <a:solidFill>
                <a:srgbClr val="002060"/>
              </a:solidFill>
            </a:endParaRPr>
          </a:p>
          <a:p>
            <a:pPr>
              <a:buFont typeface="Wingdings" panose="05000000000000000000" pitchFamily="2" charset="2"/>
              <a:buChar char="q"/>
            </a:pPr>
            <a:r>
              <a:rPr lang="en-US" dirty="0" smtClean="0">
                <a:solidFill>
                  <a:srgbClr val="002060"/>
                </a:solidFill>
              </a:rPr>
              <a:t>Data </a:t>
            </a:r>
            <a:r>
              <a:rPr lang="en-US" dirty="0" smtClean="0">
                <a:solidFill>
                  <a:srgbClr val="002060"/>
                </a:solidFill>
              </a:rPr>
              <a:t>identifies the population in need of intervention. </a:t>
            </a:r>
            <a:endParaRPr lang="en-US" dirty="0" smtClean="0">
              <a:solidFill>
                <a:srgbClr val="002060"/>
              </a:solidFill>
            </a:endParaRPr>
          </a:p>
          <a:p>
            <a:pPr>
              <a:buFont typeface="Wingdings" panose="05000000000000000000" pitchFamily="2" charset="2"/>
              <a:buChar char="q"/>
            </a:pPr>
            <a:r>
              <a:rPr lang="en-US" dirty="0" smtClean="0">
                <a:solidFill>
                  <a:srgbClr val="002060"/>
                </a:solidFill>
              </a:rPr>
              <a:t>Data </a:t>
            </a:r>
            <a:r>
              <a:rPr lang="en-US" dirty="0" smtClean="0">
                <a:solidFill>
                  <a:srgbClr val="002060"/>
                </a:solidFill>
              </a:rPr>
              <a:t>drives decisions about goals of the intervention…. </a:t>
            </a:r>
            <a:endParaRPr lang="en-US" dirty="0" smtClean="0">
              <a:solidFill>
                <a:srgbClr val="002060"/>
              </a:solidFill>
            </a:endParaRPr>
          </a:p>
          <a:p>
            <a:pPr>
              <a:buFont typeface="Wingdings" panose="05000000000000000000" pitchFamily="2" charset="2"/>
              <a:buChar char="q"/>
            </a:pPr>
            <a:r>
              <a:rPr lang="en-US" dirty="0" smtClean="0">
                <a:solidFill>
                  <a:srgbClr val="002060"/>
                </a:solidFill>
              </a:rPr>
              <a:t>Systemic </a:t>
            </a:r>
            <a:r>
              <a:rPr lang="en-US" dirty="0" smtClean="0">
                <a:solidFill>
                  <a:srgbClr val="002060"/>
                </a:solidFill>
              </a:rPr>
              <a:t>change does not occur with out collecting and examining data to understand the cause of the issue or the gap.</a:t>
            </a:r>
            <a:endParaRPr lang="en-US" dirty="0">
              <a:solidFill>
                <a:srgbClr val="002060"/>
              </a:solidFill>
            </a:endParaRPr>
          </a:p>
        </p:txBody>
      </p:sp>
    </p:spTree>
    <p:extLst>
      <p:ext uri="{BB962C8B-B14F-4D97-AF65-F5344CB8AC3E}">
        <p14:creationId xmlns:p14="http://schemas.microsoft.com/office/powerpoint/2010/main" val="206347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Three Types of Data</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53</a:t>
            </a:fld>
            <a:endParaRPr lang="en-US"/>
          </a:p>
        </p:txBody>
      </p:sp>
      <p:sp>
        <p:nvSpPr>
          <p:cNvPr id="3" name="Content Placeholder 2"/>
          <p:cNvSpPr>
            <a:spLocks noGrp="1"/>
          </p:cNvSpPr>
          <p:nvPr>
            <p:ph sz="quarter" idx="1"/>
          </p:nvPr>
        </p:nvSpPr>
        <p:spPr/>
        <p:txBody>
          <a:bodyPr>
            <a:normAutofit fontScale="92500" lnSpcReduction="10000"/>
          </a:bodyPr>
          <a:lstStyle/>
          <a:p>
            <a:r>
              <a:rPr lang="en-US" b="1" dirty="0" smtClean="0">
                <a:solidFill>
                  <a:srgbClr val="002060"/>
                </a:solidFill>
              </a:rPr>
              <a:t>Process,</a:t>
            </a:r>
            <a:r>
              <a:rPr lang="en-US" dirty="0" smtClean="0">
                <a:solidFill>
                  <a:srgbClr val="002060"/>
                </a:solidFill>
              </a:rPr>
              <a:t> ex: # of participants, # of times intervention took place, evidence that the event occurred</a:t>
            </a:r>
          </a:p>
          <a:p>
            <a:endParaRPr lang="en-US" b="1" dirty="0" smtClean="0">
              <a:solidFill>
                <a:srgbClr val="002060"/>
              </a:solidFill>
            </a:endParaRPr>
          </a:p>
          <a:p>
            <a:r>
              <a:rPr lang="en-US" b="1" dirty="0" smtClean="0">
                <a:solidFill>
                  <a:srgbClr val="002060"/>
                </a:solidFill>
              </a:rPr>
              <a:t>Perception</a:t>
            </a:r>
            <a:r>
              <a:rPr lang="en-US" dirty="0" smtClean="0">
                <a:solidFill>
                  <a:srgbClr val="002060"/>
                </a:solidFill>
              </a:rPr>
              <a:t>, ex: Asks what participants know or can do, collected through surveys, that measure attainment of competencies, attitudes, beliefs and perceived gains in knowledge</a:t>
            </a:r>
          </a:p>
          <a:p>
            <a:endParaRPr lang="en-US" b="1" dirty="0" smtClean="0">
              <a:solidFill>
                <a:srgbClr val="002060"/>
              </a:solidFill>
            </a:endParaRPr>
          </a:p>
          <a:p>
            <a:r>
              <a:rPr lang="en-US" b="1" dirty="0" smtClean="0">
                <a:solidFill>
                  <a:srgbClr val="002060"/>
                </a:solidFill>
              </a:rPr>
              <a:t>Outcome</a:t>
            </a:r>
            <a:r>
              <a:rPr lang="en-US" dirty="0" smtClean="0">
                <a:solidFill>
                  <a:srgbClr val="002060"/>
                </a:solidFill>
              </a:rPr>
              <a:t>, ex:  reports the extent to which the program had a positive impact on students’ ability to use their knowledge, attitudes and skills to improve achievement, attendance, behavior. Collected from multiple sources</a:t>
            </a:r>
          </a:p>
          <a:p>
            <a:endParaRPr lang="en-US" dirty="0" smtClean="0">
              <a:solidFill>
                <a:srgbClr val="002060"/>
              </a:solidFill>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29885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Sample results report</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Post high school planning</a:t>
            </a:r>
            <a:endParaRPr lang="en-US" sz="36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54</a:t>
            </a:fld>
            <a:endParaRPr lang="en-US"/>
          </a:p>
        </p:txBody>
      </p:sp>
      <p:sp>
        <p:nvSpPr>
          <p:cNvPr id="3" name="Content Placeholder 2"/>
          <p:cNvSpPr>
            <a:spLocks noGrp="1"/>
          </p:cNvSpPr>
          <p:nvPr>
            <p:ph sz="quarter" idx="1"/>
          </p:nvPr>
        </p:nvSpPr>
        <p:spPr/>
        <p:txBody>
          <a:bodyPr>
            <a:normAutofit/>
          </a:bodyPr>
          <a:lstStyle/>
          <a:p>
            <a:r>
              <a:rPr lang="en-US" dirty="0" smtClean="0">
                <a:solidFill>
                  <a:srgbClr val="002060"/>
                </a:solidFill>
              </a:rPr>
              <a:t>Target Group: Senior Students</a:t>
            </a:r>
          </a:p>
          <a:p>
            <a:endParaRPr lang="en-US" dirty="0" smtClean="0">
              <a:solidFill>
                <a:srgbClr val="002060"/>
              </a:solidFill>
            </a:endParaRPr>
          </a:p>
          <a:p>
            <a:r>
              <a:rPr lang="en-US" dirty="0" smtClean="0">
                <a:solidFill>
                  <a:srgbClr val="002060"/>
                </a:solidFill>
              </a:rPr>
              <a:t>Standard:  Students will acquire the academic preparation necessary to choose from a wide variety of educational, training, and employment options upon completion of secondary school</a:t>
            </a:r>
          </a:p>
          <a:p>
            <a:endParaRPr lang="en-US" dirty="0" smtClean="0">
              <a:solidFill>
                <a:srgbClr val="002060"/>
              </a:solidFill>
            </a:endParaRPr>
          </a:p>
          <a:p>
            <a:r>
              <a:rPr lang="en-US" dirty="0" smtClean="0">
                <a:solidFill>
                  <a:srgbClr val="002060"/>
                </a:solidFill>
              </a:rPr>
              <a:t>Sessions/activities: 2 individual conferences, 2 classroom lessons, 2 evening programs, 2 senior newsletters</a:t>
            </a:r>
          </a:p>
        </p:txBody>
      </p:sp>
    </p:spTree>
    <p:extLst>
      <p:ext uri="{BB962C8B-B14F-4D97-AF65-F5344CB8AC3E}">
        <p14:creationId xmlns:p14="http://schemas.microsoft.com/office/powerpoint/2010/main" val="51039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36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55</a:t>
            </a:fld>
            <a:endParaRPr lang="en-US"/>
          </a:p>
        </p:txBody>
      </p:sp>
      <p:sp>
        <p:nvSpPr>
          <p:cNvPr id="3" name="Content Placeholder 2"/>
          <p:cNvSpPr>
            <a:spLocks noGrp="1"/>
          </p:cNvSpPr>
          <p:nvPr>
            <p:ph sz="quarter" idx="1"/>
          </p:nvPr>
        </p:nvSpPr>
        <p:spPr>
          <a:xfrm>
            <a:off x="152400" y="1371600"/>
            <a:ext cx="8653272" cy="4727448"/>
          </a:xfrm>
        </p:spPr>
        <p:txBody>
          <a:bodyPr>
            <a:normAutofit fontScale="92500" lnSpcReduction="10000"/>
          </a:bodyPr>
          <a:lstStyle/>
          <a:p>
            <a:r>
              <a:rPr lang="en-US" b="1" dirty="0" smtClean="0">
                <a:solidFill>
                  <a:srgbClr val="002060"/>
                </a:solidFill>
              </a:rPr>
              <a:t>Process data</a:t>
            </a:r>
            <a:r>
              <a:rPr lang="en-US" dirty="0" smtClean="0">
                <a:solidFill>
                  <a:srgbClr val="002060"/>
                </a:solidFill>
              </a:rPr>
              <a:t>:  116 seniors (class of 2013)</a:t>
            </a:r>
          </a:p>
          <a:p>
            <a:r>
              <a:rPr lang="en-US" b="1" dirty="0">
                <a:solidFill>
                  <a:srgbClr val="002060"/>
                </a:solidFill>
              </a:rPr>
              <a:t>Perception Data</a:t>
            </a:r>
            <a:r>
              <a:rPr lang="en-US" dirty="0">
                <a:solidFill>
                  <a:srgbClr val="002060"/>
                </a:solidFill>
              </a:rPr>
              <a:t>:  A needs assessment was given to 260 PKY HS students.  90% of the students reported that the following competencies must be priorities in the counseling </a:t>
            </a:r>
            <a:r>
              <a:rPr lang="en-US" dirty="0" smtClean="0">
                <a:solidFill>
                  <a:srgbClr val="002060"/>
                </a:solidFill>
              </a:rPr>
              <a:t>program:  </a:t>
            </a:r>
          </a:p>
          <a:p>
            <a:pPr lvl="1"/>
            <a:r>
              <a:rPr lang="en-US" dirty="0" smtClean="0">
                <a:solidFill>
                  <a:srgbClr val="002060"/>
                </a:solidFill>
              </a:rPr>
              <a:t>1. Getting info about education options after HS</a:t>
            </a:r>
          </a:p>
          <a:p>
            <a:pPr lvl="1"/>
            <a:r>
              <a:rPr lang="en-US" dirty="0" smtClean="0">
                <a:solidFill>
                  <a:srgbClr val="002060"/>
                </a:solidFill>
              </a:rPr>
              <a:t> 2. Getting financial info to prepare for college</a:t>
            </a:r>
          </a:p>
          <a:p>
            <a:pPr lvl="1"/>
            <a:r>
              <a:rPr lang="en-US" dirty="0" smtClean="0">
                <a:solidFill>
                  <a:srgbClr val="002060"/>
                </a:solidFill>
              </a:rPr>
              <a:t> 3. Help applying to college</a:t>
            </a:r>
          </a:p>
          <a:p>
            <a:r>
              <a:rPr lang="en-US" b="1" dirty="0" smtClean="0">
                <a:solidFill>
                  <a:srgbClr val="002060"/>
                </a:solidFill>
              </a:rPr>
              <a:t>Outcome data</a:t>
            </a:r>
            <a:r>
              <a:rPr lang="en-US" dirty="0" smtClean="0">
                <a:solidFill>
                  <a:srgbClr val="002060"/>
                </a:solidFill>
              </a:rPr>
              <a:t>:  44% of class accepted at and indicated they would attend 4 year college/university, 49% accepted at and indicated they would attend 2 year college or state college.</a:t>
            </a:r>
            <a:endParaRPr lang="en-US" dirty="0">
              <a:solidFill>
                <a:srgbClr val="002060"/>
              </a:solidFill>
            </a:endParaRPr>
          </a:p>
        </p:txBody>
      </p:sp>
    </p:spTree>
    <p:extLst>
      <p:ext uri="{BB962C8B-B14F-4D97-AF65-F5344CB8AC3E}">
        <p14:creationId xmlns:p14="http://schemas.microsoft.com/office/powerpoint/2010/main" val="12781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759952" cy="1066800"/>
          </a:xfrm>
        </p:spPr>
        <p:txBody>
          <a:bodyPr>
            <a:normAutofit fontScale="90000"/>
          </a:bodyPr>
          <a:lstStyle/>
          <a:p>
            <a:r>
              <a:rPr lang="en-US" sz="3600" dirty="0">
                <a:solidFill>
                  <a:srgbClr val="C00000"/>
                </a:solidFill>
                <a:cs typeface="Arial" pitchFamily="34" charset="0"/>
              </a:rPr>
              <a:t>Academic Improvement  </a:t>
            </a:r>
            <a:br>
              <a:rPr lang="en-US" sz="3600" dirty="0">
                <a:solidFill>
                  <a:srgbClr val="C00000"/>
                </a:solidFill>
                <a:cs typeface="Arial" pitchFamily="34" charset="0"/>
              </a:rPr>
            </a:br>
            <a:r>
              <a:rPr lang="en-US" sz="3600" dirty="0">
                <a:solidFill>
                  <a:srgbClr val="C00000"/>
                </a:solidFill>
                <a:cs typeface="Arial" pitchFamily="34" charset="0"/>
              </a:rPr>
              <a:t>******* High School</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56</a:t>
            </a:fld>
            <a:endParaRPr lang="en-US"/>
          </a:p>
        </p:txBody>
      </p:sp>
      <p:sp>
        <p:nvSpPr>
          <p:cNvPr id="5" name="Content Placeholder 4"/>
          <p:cNvSpPr>
            <a:spLocks noGrp="1"/>
          </p:cNvSpPr>
          <p:nvPr>
            <p:ph sz="quarter" idx="1"/>
          </p:nvPr>
        </p:nvSpPr>
        <p:spPr/>
        <p:txBody>
          <a:bodyPr>
            <a:normAutofit lnSpcReduction="10000"/>
          </a:bodyPr>
          <a:lstStyle/>
          <a:p>
            <a:pPr>
              <a:buFont typeface="Wingdings" pitchFamily="16" charset="2"/>
              <a:buChar char="n"/>
              <a:defRPr/>
            </a:pPr>
            <a:endParaRPr lang="en-US" sz="3200" dirty="0" smtClean="0">
              <a:solidFill>
                <a:srgbClr val="002060"/>
              </a:solidFill>
              <a:effectLst>
                <a:outerShdw blurRad="38100" dist="38100" dir="2700000" algn="tl">
                  <a:srgbClr val="FFFFFF"/>
                </a:outerShdw>
              </a:effectLst>
            </a:endParaRPr>
          </a:p>
          <a:p>
            <a:pPr>
              <a:buFont typeface="Wingdings" pitchFamily="16" charset="2"/>
              <a:buChar char="n"/>
              <a:defRPr/>
            </a:pPr>
            <a:r>
              <a:rPr lang="en-US" sz="3200" dirty="0" smtClean="0">
                <a:solidFill>
                  <a:srgbClr val="002060"/>
                </a:solidFill>
                <a:effectLst>
                  <a:outerShdw blurRad="38100" dist="38100" dir="2700000" algn="tl">
                    <a:srgbClr val="FFFFFF"/>
                  </a:outerShdw>
                </a:effectLst>
              </a:rPr>
              <a:t>Year </a:t>
            </a:r>
            <a:r>
              <a:rPr lang="en-US" sz="3200" dirty="0">
                <a:solidFill>
                  <a:srgbClr val="002060"/>
                </a:solidFill>
                <a:effectLst>
                  <a:outerShdw blurRad="38100" dist="38100" dir="2700000" algn="tl">
                    <a:srgbClr val="FFFFFF"/>
                  </a:outerShdw>
                </a:effectLst>
              </a:rPr>
              <a:t>1 - 12 </a:t>
            </a:r>
            <a:r>
              <a:rPr lang="en-US" sz="3200" dirty="0" smtClean="0">
                <a:solidFill>
                  <a:srgbClr val="002060"/>
                </a:solidFill>
                <a:effectLst>
                  <a:outerShdw blurRad="38100" dist="38100" dir="2700000" algn="tl">
                    <a:srgbClr val="FFFFFF"/>
                  </a:outerShdw>
                </a:effectLst>
              </a:rPr>
              <a:t>	9th </a:t>
            </a:r>
            <a:r>
              <a:rPr lang="en-US" sz="3200" dirty="0">
                <a:solidFill>
                  <a:srgbClr val="002060"/>
                </a:solidFill>
                <a:effectLst>
                  <a:outerShdw blurRad="38100" dist="38100" dir="2700000" algn="tl">
                    <a:srgbClr val="FFFFFF"/>
                  </a:outerShdw>
                </a:effectLst>
              </a:rPr>
              <a:t>grade - 18% increase</a:t>
            </a:r>
          </a:p>
          <a:p>
            <a:pPr marL="0" indent="0">
              <a:buNone/>
              <a:defRPr/>
            </a:pPr>
            <a:r>
              <a:rPr lang="en-US" sz="3200" dirty="0">
                <a:solidFill>
                  <a:srgbClr val="002060"/>
                </a:solidFill>
                <a:effectLst>
                  <a:outerShdw blurRad="38100" dist="38100" dir="2700000" algn="tl">
                    <a:srgbClr val="FFFFFF"/>
                  </a:outerShdw>
                </a:effectLst>
              </a:rPr>
              <a:t> </a:t>
            </a:r>
            <a:endParaRPr lang="en-US" sz="3200" dirty="0" smtClean="0">
              <a:solidFill>
                <a:srgbClr val="002060"/>
              </a:solidFill>
              <a:effectLst>
                <a:outerShdw blurRad="38100" dist="38100" dir="2700000" algn="tl">
                  <a:srgbClr val="FFFFFF"/>
                </a:outerShdw>
              </a:effectLst>
            </a:endParaRPr>
          </a:p>
          <a:p>
            <a:pPr>
              <a:buFont typeface="Wingdings" pitchFamily="16" charset="2"/>
              <a:buChar char="n"/>
              <a:defRPr/>
            </a:pPr>
            <a:r>
              <a:rPr lang="en-US" sz="3200" dirty="0" smtClean="0">
                <a:solidFill>
                  <a:srgbClr val="002060"/>
                </a:solidFill>
                <a:effectLst>
                  <a:outerShdw blurRad="38100" dist="38100" dir="2700000" algn="tl">
                    <a:srgbClr val="FFFFFF"/>
                  </a:outerShdw>
                </a:effectLst>
              </a:rPr>
              <a:t>Year </a:t>
            </a:r>
            <a:r>
              <a:rPr lang="en-US" sz="3200" dirty="0">
                <a:solidFill>
                  <a:srgbClr val="002060"/>
                </a:solidFill>
                <a:effectLst>
                  <a:outerShdw blurRad="38100" dist="38100" dir="2700000" algn="tl">
                    <a:srgbClr val="FFFFFF"/>
                  </a:outerShdw>
                </a:effectLst>
              </a:rPr>
              <a:t>2 - 250 </a:t>
            </a:r>
            <a:r>
              <a:rPr lang="en-US" sz="3200" dirty="0" smtClean="0">
                <a:solidFill>
                  <a:srgbClr val="002060"/>
                </a:solidFill>
                <a:effectLst>
                  <a:outerShdw blurRad="38100" dist="38100" dir="2700000" algn="tl">
                    <a:srgbClr val="FFFFFF"/>
                  </a:outerShdw>
                </a:effectLst>
              </a:rPr>
              <a:t>	9th </a:t>
            </a:r>
            <a:r>
              <a:rPr lang="en-US" sz="3200" dirty="0">
                <a:solidFill>
                  <a:srgbClr val="002060"/>
                </a:solidFill>
                <a:effectLst>
                  <a:outerShdw blurRad="38100" dist="38100" dir="2700000" algn="tl">
                    <a:srgbClr val="FFFFFF"/>
                  </a:outerShdw>
                </a:effectLst>
              </a:rPr>
              <a:t>- 1.5 to 2.5 </a:t>
            </a:r>
            <a:r>
              <a:rPr lang="en-US" sz="3200" dirty="0" smtClean="0">
                <a:solidFill>
                  <a:srgbClr val="002060"/>
                </a:solidFill>
                <a:effectLst>
                  <a:outerShdw blurRad="38100" dist="38100" dir="2700000" algn="tl">
                    <a:srgbClr val="FFFFFF"/>
                  </a:outerShdw>
                </a:effectLst>
              </a:rPr>
              <a:t>GPA</a:t>
            </a:r>
          </a:p>
          <a:p>
            <a:pPr marL="0" indent="0">
              <a:buNone/>
              <a:defRPr/>
            </a:pPr>
            <a:endParaRPr lang="en-US" sz="3200" dirty="0">
              <a:solidFill>
                <a:srgbClr val="002060"/>
              </a:solidFill>
              <a:effectLst>
                <a:outerShdw blurRad="38100" dist="38100" dir="2700000" algn="tl">
                  <a:srgbClr val="FFFFFF"/>
                </a:outerShdw>
              </a:effectLst>
            </a:endParaRPr>
          </a:p>
          <a:p>
            <a:pPr>
              <a:buFont typeface="Wingdings" pitchFamily="16" charset="2"/>
              <a:buChar char="n"/>
              <a:defRPr/>
            </a:pPr>
            <a:r>
              <a:rPr lang="en-US" sz="3200" dirty="0">
                <a:solidFill>
                  <a:srgbClr val="002060"/>
                </a:solidFill>
                <a:effectLst>
                  <a:outerShdw blurRad="38100" dist="38100" dir="2700000" algn="tl">
                    <a:srgbClr val="FFFFFF"/>
                  </a:outerShdw>
                </a:effectLst>
              </a:rPr>
              <a:t> Year 3 - 500 </a:t>
            </a:r>
            <a:r>
              <a:rPr lang="en-US" sz="3200" dirty="0" smtClean="0">
                <a:solidFill>
                  <a:srgbClr val="002060"/>
                </a:solidFill>
                <a:effectLst>
                  <a:outerShdw blurRad="38100" dist="38100" dir="2700000" algn="tl">
                    <a:srgbClr val="FFFFFF"/>
                  </a:outerShdw>
                </a:effectLst>
              </a:rPr>
              <a:t>	9th </a:t>
            </a:r>
            <a:r>
              <a:rPr lang="en-US" sz="3200" dirty="0">
                <a:solidFill>
                  <a:srgbClr val="002060"/>
                </a:solidFill>
                <a:effectLst>
                  <a:outerShdw blurRad="38100" dist="38100" dir="2700000" algn="tl">
                    <a:srgbClr val="FFFFFF"/>
                  </a:outerShdw>
                </a:effectLst>
              </a:rPr>
              <a:t>- 2% att. </a:t>
            </a:r>
            <a:r>
              <a:rPr lang="en-US" sz="3200" dirty="0" smtClean="0">
                <a:solidFill>
                  <a:srgbClr val="002060"/>
                </a:solidFill>
                <a:effectLst>
                  <a:outerShdw blurRad="38100" dist="38100" dir="2700000" algn="tl">
                    <a:srgbClr val="FFFFFF"/>
                  </a:outerShdw>
                </a:effectLst>
              </a:rPr>
              <a:t>Increase</a:t>
            </a:r>
          </a:p>
          <a:p>
            <a:pPr>
              <a:buFont typeface="Wingdings" pitchFamily="16" charset="2"/>
              <a:buChar char="n"/>
              <a:defRPr/>
            </a:pPr>
            <a:endParaRPr lang="en-US" sz="3200" dirty="0">
              <a:solidFill>
                <a:srgbClr val="002060"/>
              </a:solidFill>
              <a:effectLst>
                <a:outerShdw blurRad="38100" dist="38100" dir="2700000" algn="tl">
                  <a:srgbClr val="FFFFFF"/>
                </a:outerShdw>
              </a:effectLst>
            </a:endParaRPr>
          </a:p>
          <a:p>
            <a:pPr>
              <a:buFont typeface="Wingdings" pitchFamily="16" charset="2"/>
              <a:buChar char="n"/>
              <a:defRPr/>
            </a:pPr>
            <a:r>
              <a:rPr lang="en-US" sz="3200" dirty="0">
                <a:solidFill>
                  <a:srgbClr val="002060"/>
                </a:solidFill>
                <a:effectLst>
                  <a:outerShdw blurRad="38100" dist="38100" dir="2700000" algn="tl">
                    <a:srgbClr val="FFFFFF"/>
                  </a:outerShdw>
                </a:effectLst>
              </a:rPr>
              <a:t> Year 4 - 500 </a:t>
            </a:r>
            <a:r>
              <a:rPr lang="en-US" sz="3200" dirty="0" smtClean="0">
                <a:solidFill>
                  <a:srgbClr val="002060"/>
                </a:solidFill>
                <a:effectLst>
                  <a:outerShdw blurRad="38100" dist="38100" dir="2700000" algn="tl">
                    <a:srgbClr val="FFFFFF"/>
                  </a:outerShdw>
                </a:effectLst>
              </a:rPr>
              <a:t>	9th </a:t>
            </a:r>
            <a:r>
              <a:rPr lang="en-US" sz="3200" dirty="0">
                <a:solidFill>
                  <a:srgbClr val="002060"/>
                </a:solidFill>
                <a:effectLst>
                  <a:outerShdw blurRad="38100" dist="38100" dir="2700000" algn="tl">
                    <a:srgbClr val="FFFFFF"/>
                  </a:outerShdw>
                </a:effectLst>
              </a:rPr>
              <a:t>- 21% fewer “F”s</a:t>
            </a:r>
          </a:p>
          <a:p>
            <a:pPr marL="0" indent="0">
              <a:buNone/>
            </a:pPr>
            <a:endParaRPr lang="en-US" sz="3200" dirty="0">
              <a:solidFill>
                <a:srgbClr val="002060"/>
              </a:solidFill>
            </a:endParaRPr>
          </a:p>
        </p:txBody>
      </p:sp>
    </p:spTree>
    <p:extLst>
      <p:ext uri="{BB962C8B-B14F-4D97-AF65-F5344CB8AC3E}">
        <p14:creationId xmlns:p14="http://schemas.microsoft.com/office/powerpoint/2010/main" val="3774628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0" y="0"/>
            <a:ext cx="9144000" cy="1143000"/>
          </a:xfrm>
        </p:spPr>
        <p:txBody>
          <a:bodyPr rtlCol="0">
            <a:normAutofit/>
          </a:bodyPr>
          <a:lstStyle/>
          <a:p>
            <a:pPr eaLnBrk="1" fontAlgn="auto" hangingPunct="1">
              <a:spcAft>
                <a:spcPts val="0"/>
              </a:spcAft>
              <a:defRPr/>
            </a:pPr>
            <a:r>
              <a:rPr lang="en-US" sz="4400" u="sng" dirty="0" smtClean="0">
                <a:solidFill>
                  <a:srgbClr val="C00000"/>
                </a:solidFill>
                <a:effectLst>
                  <a:outerShdw blurRad="38100" dist="38100" dir="2700000" algn="tl">
                    <a:srgbClr val="000000">
                      <a:alpha val="43137"/>
                    </a:srgbClr>
                  </a:outerShdw>
                </a:effectLst>
                <a:cs typeface="Arial" pitchFamily="34" charset="0"/>
              </a:rPr>
              <a:t>**** Student </a:t>
            </a:r>
            <a:r>
              <a:rPr lang="en-US" sz="4400" u="sng" dirty="0">
                <a:solidFill>
                  <a:srgbClr val="C00000"/>
                </a:solidFill>
                <a:effectLst>
                  <a:outerShdw blurRad="38100" dist="38100" dir="2700000" algn="tl">
                    <a:srgbClr val="000000">
                      <a:alpha val="43137"/>
                    </a:srgbClr>
                  </a:outerShdw>
                </a:effectLst>
                <a:cs typeface="Arial" pitchFamily="34" charset="0"/>
              </a:rPr>
              <a:t>Survey</a:t>
            </a:r>
            <a:endParaRPr lang="en-US" sz="4000" u="sng" dirty="0">
              <a:solidFill>
                <a:srgbClr val="C00000"/>
              </a:solidFill>
              <a:effectLst>
                <a:outerShdw blurRad="38100" dist="38100" dir="2700000" algn="tl">
                  <a:srgbClr val="000000">
                    <a:alpha val="43137"/>
                  </a:srgbClr>
                </a:outerShdw>
              </a:effectLst>
              <a:cs typeface="Arial" pitchFamily="34" charset="0"/>
            </a:endParaRPr>
          </a:p>
        </p:txBody>
      </p:sp>
      <p:sp>
        <p:nvSpPr>
          <p:cNvPr id="153603" name="Rectangle 3"/>
          <p:cNvSpPr>
            <a:spLocks noGrp="1" noChangeArrowheads="1"/>
          </p:cNvSpPr>
          <p:nvPr>
            <p:ph type="subTitle" idx="1"/>
          </p:nvPr>
        </p:nvSpPr>
        <p:spPr>
          <a:xfrm>
            <a:off x="228600" y="2438400"/>
            <a:ext cx="8915400" cy="4114800"/>
          </a:xfrm>
        </p:spPr>
        <p:txBody>
          <a:bodyPr rtlCol="0">
            <a:normAutofit/>
          </a:bodyPr>
          <a:lstStyle/>
          <a:p>
            <a:pPr algn="l" eaLnBrk="1" fontAlgn="auto" hangingPunct="1">
              <a:spcAft>
                <a:spcPts val="0"/>
              </a:spcAft>
              <a:buFont typeface="Arial" pitchFamily="34" charset="0"/>
              <a:buNone/>
              <a:defRPr/>
            </a:pPr>
            <a:r>
              <a:rPr lang="en-US" b="1" i="1" dirty="0"/>
              <a:t>				</a:t>
            </a:r>
            <a:r>
              <a:rPr lang="en-US" b="1" i="1" dirty="0">
                <a:solidFill>
                  <a:schemeClr val="accent4">
                    <a:lumMod val="10000"/>
                  </a:schemeClr>
                </a:solidFill>
              </a:rPr>
              <a:t>		 </a:t>
            </a:r>
            <a:r>
              <a:rPr lang="en-US" b="1" i="1" u="sng" dirty="0" smtClean="0">
                <a:solidFill>
                  <a:schemeClr val="accent4">
                    <a:lumMod val="10000"/>
                  </a:schemeClr>
                </a:solidFill>
              </a:rPr>
              <a:t>Year </a:t>
            </a:r>
            <a:r>
              <a:rPr lang="en-US" b="1" i="1" u="sng" dirty="0">
                <a:solidFill>
                  <a:schemeClr val="accent4">
                    <a:lumMod val="10000"/>
                  </a:schemeClr>
                </a:solidFill>
              </a:rPr>
              <a:t>1</a:t>
            </a:r>
            <a:r>
              <a:rPr lang="en-US" b="1" i="1" dirty="0">
                <a:solidFill>
                  <a:schemeClr val="accent4">
                    <a:lumMod val="10000"/>
                  </a:schemeClr>
                </a:solidFill>
              </a:rPr>
              <a:t> </a:t>
            </a:r>
            <a:r>
              <a:rPr lang="en-US" b="1" i="1" dirty="0" smtClean="0">
                <a:solidFill>
                  <a:schemeClr val="accent4">
                    <a:lumMod val="10000"/>
                  </a:schemeClr>
                </a:solidFill>
              </a:rPr>
              <a:t>	</a:t>
            </a:r>
            <a:r>
              <a:rPr lang="en-US" b="1" i="1" u="sng" dirty="0" smtClean="0">
                <a:solidFill>
                  <a:schemeClr val="accent4">
                    <a:lumMod val="10000"/>
                  </a:schemeClr>
                </a:solidFill>
              </a:rPr>
              <a:t>Year </a:t>
            </a:r>
            <a:r>
              <a:rPr lang="en-US" b="1" i="1" u="sng" dirty="0">
                <a:solidFill>
                  <a:schemeClr val="accent4">
                    <a:lumMod val="10000"/>
                  </a:schemeClr>
                </a:solidFill>
              </a:rPr>
              <a:t>2</a:t>
            </a:r>
          </a:p>
          <a:p>
            <a:pPr algn="l" eaLnBrk="1" fontAlgn="auto" hangingPunct="1">
              <a:spcAft>
                <a:spcPts val="0"/>
              </a:spcAft>
              <a:buFont typeface="Arial" pitchFamily="34" charset="0"/>
              <a:buNone/>
              <a:defRPr/>
            </a:pPr>
            <a:r>
              <a:rPr lang="en-US" sz="2000" b="0" cap="none" dirty="0" smtClean="0">
                <a:solidFill>
                  <a:schemeClr val="accent4">
                    <a:lumMod val="10000"/>
                  </a:schemeClr>
                </a:solidFill>
                <a:latin typeface="+mj-lt"/>
              </a:rPr>
              <a:t>Alcohol/drug use a problem	   	   44	   	 26</a:t>
            </a:r>
          </a:p>
          <a:p>
            <a:pPr algn="l" eaLnBrk="1" fontAlgn="auto" hangingPunct="1">
              <a:spcAft>
                <a:spcPts val="0"/>
              </a:spcAft>
              <a:buFont typeface="Arial" pitchFamily="34" charset="0"/>
              <a:buNone/>
              <a:defRPr/>
            </a:pPr>
            <a:r>
              <a:rPr lang="en-US" sz="2000" b="0" cap="none" dirty="0" smtClean="0">
                <a:solidFill>
                  <a:schemeClr val="accent4">
                    <a:lumMod val="10000"/>
                  </a:schemeClr>
                </a:solidFill>
                <a:latin typeface="+mj-lt"/>
              </a:rPr>
              <a:t>Do you like going to school?  	   	   65	  	  81</a:t>
            </a:r>
          </a:p>
          <a:p>
            <a:pPr algn="l" eaLnBrk="1" fontAlgn="auto" hangingPunct="1">
              <a:spcAft>
                <a:spcPts val="0"/>
              </a:spcAft>
              <a:buFont typeface="Arial" pitchFamily="34" charset="0"/>
              <a:buNone/>
              <a:defRPr/>
            </a:pPr>
            <a:r>
              <a:rPr lang="en-US" sz="2000" b="0" cap="none" dirty="0" smtClean="0">
                <a:solidFill>
                  <a:schemeClr val="accent4">
                    <a:lumMod val="10000"/>
                  </a:schemeClr>
                </a:solidFill>
                <a:latin typeface="+mj-lt"/>
              </a:rPr>
              <a:t>Do most students follow rules?	   	   36     	 73</a:t>
            </a:r>
          </a:p>
          <a:p>
            <a:pPr algn="l" eaLnBrk="1" fontAlgn="auto" hangingPunct="1">
              <a:spcAft>
                <a:spcPts val="0"/>
              </a:spcAft>
              <a:buFont typeface="Arial" pitchFamily="34" charset="0"/>
              <a:buNone/>
              <a:defRPr/>
            </a:pPr>
            <a:r>
              <a:rPr lang="en-US" sz="2000" b="0" cap="none" dirty="0" smtClean="0">
                <a:solidFill>
                  <a:schemeClr val="accent4">
                    <a:lumMod val="10000"/>
                  </a:schemeClr>
                </a:solidFill>
                <a:latin typeface="+mj-lt"/>
              </a:rPr>
              <a:t>Are all races treated the same?	   	   68	   	 84</a:t>
            </a:r>
          </a:p>
          <a:p>
            <a:pPr algn="l" eaLnBrk="1" fontAlgn="auto" hangingPunct="1">
              <a:spcAft>
                <a:spcPts val="0"/>
              </a:spcAft>
              <a:buFont typeface="Arial" pitchFamily="34" charset="0"/>
              <a:buNone/>
              <a:defRPr/>
            </a:pPr>
            <a:r>
              <a:rPr lang="en-US" sz="2000" b="0" cap="none" dirty="0" smtClean="0">
                <a:solidFill>
                  <a:schemeClr val="accent4">
                    <a:lumMod val="10000"/>
                  </a:schemeClr>
                </a:solidFill>
                <a:latin typeface="+mj-lt"/>
              </a:rPr>
              <a:t>Is the school clean and neat?	  	   62	   	 82</a:t>
            </a:r>
          </a:p>
        </p:txBody>
      </p:sp>
    </p:spTree>
    <p:extLst>
      <p:ext uri="{BB962C8B-B14F-4D97-AF65-F5344CB8AC3E}">
        <p14:creationId xmlns:p14="http://schemas.microsoft.com/office/powerpoint/2010/main" val="2305847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38200" y="2209800"/>
            <a:ext cx="1981200" cy="2590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chemeClr val="tx1"/>
              </a:solidFill>
              <a:latin typeface="Tahoma" pitchFamily="34" charset="0"/>
            </a:endParaRPr>
          </a:p>
        </p:txBody>
      </p:sp>
      <p:sp>
        <p:nvSpPr>
          <p:cNvPr id="15363" name="Line 3"/>
          <p:cNvSpPr>
            <a:spLocks noChangeShapeType="1"/>
          </p:cNvSpPr>
          <p:nvPr/>
        </p:nvSpPr>
        <p:spPr bwMode="auto">
          <a:xfrm>
            <a:off x="838200" y="35814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Oval 4"/>
          <p:cNvSpPr>
            <a:spLocks noChangeArrowheads="1"/>
          </p:cNvSpPr>
          <p:nvPr/>
        </p:nvSpPr>
        <p:spPr bwMode="auto">
          <a:xfrm>
            <a:off x="4495800" y="914400"/>
            <a:ext cx="1981200" cy="1676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chemeClr val="tx1"/>
              </a:solidFill>
              <a:latin typeface="Tahoma" pitchFamily="34" charset="0"/>
            </a:endParaRPr>
          </a:p>
        </p:txBody>
      </p:sp>
      <p:sp>
        <p:nvSpPr>
          <p:cNvPr id="15365" name="Oval 5"/>
          <p:cNvSpPr>
            <a:spLocks noChangeArrowheads="1"/>
          </p:cNvSpPr>
          <p:nvPr/>
        </p:nvSpPr>
        <p:spPr bwMode="auto">
          <a:xfrm>
            <a:off x="6858000" y="2667000"/>
            <a:ext cx="1981200" cy="1676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chemeClr val="tx1"/>
              </a:solidFill>
              <a:latin typeface="Tahoma" pitchFamily="34" charset="0"/>
            </a:endParaRPr>
          </a:p>
        </p:txBody>
      </p:sp>
      <p:sp>
        <p:nvSpPr>
          <p:cNvPr id="15366" name="Oval 6"/>
          <p:cNvSpPr>
            <a:spLocks noChangeArrowheads="1"/>
          </p:cNvSpPr>
          <p:nvPr/>
        </p:nvSpPr>
        <p:spPr bwMode="auto">
          <a:xfrm>
            <a:off x="4724400" y="4495800"/>
            <a:ext cx="1981200" cy="1676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chemeClr val="tx1"/>
              </a:solidFill>
              <a:latin typeface="Tahoma" pitchFamily="34" charset="0"/>
            </a:endParaRPr>
          </a:p>
        </p:txBody>
      </p:sp>
      <p:sp>
        <p:nvSpPr>
          <p:cNvPr id="15367" name="Text Box 7"/>
          <p:cNvSpPr txBox="1">
            <a:spLocks noChangeArrowheads="1"/>
          </p:cNvSpPr>
          <p:nvPr/>
        </p:nvSpPr>
        <p:spPr bwMode="auto">
          <a:xfrm>
            <a:off x="1069181" y="2590800"/>
            <a:ext cx="1720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dirty="0">
                <a:solidFill>
                  <a:srgbClr val="002060"/>
                </a:solidFill>
                <a:latin typeface="+mn-lt"/>
              </a:rPr>
              <a:t>Systemic</a:t>
            </a:r>
          </a:p>
          <a:p>
            <a:pPr>
              <a:spcBef>
                <a:spcPct val="0"/>
              </a:spcBef>
              <a:buFontTx/>
              <a:buNone/>
            </a:pPr>
            <a:r>
              <a:rPr lang="en-US" altLang="en-US" sz="2000" dirty="0">
                <a:solidFill>
                  <a:srgbClr val="002060"/>
                </a:solidFill>
                <a:latin typeface="+mn-lt"/>
              </a:rPr>
              <a:t>Interventions</a:t>
            </a:r>
          </a:p>
        </p:txBody>
      </p:sp>
      <p:sp>
        <p:nvSpPr>
          <p:cNvPr id="15368" name="Text Box 8"/>
          <p:cNvSpPr txBox="1">
            <a:spLocks noChangeArrowheads="1"/>
          </p:cNvSpPr>
          <p:nvPr/>
        </p:nvSpPr>
        <p:spPr bwMode="auto">
          <a:xfrm>
            <a:off x="1050925" y="3689350"/>
            <a:ext cx="1720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dirty="0">
                <a:solidFill>
                  <a:srgbClr val="002060"/>
                </a:solidFill>
                <a:latin typeface="+mn-lt"/>
              </a:rPr>
              <a:t>Individual</a:t>
            </a:r>
          </a:p>
          <a:p>
            <a:pPr>
              <a:spcBef>
                <a:spcPct val="0"/>
              </a:spcBef>
              <a:buFontTx/>
              <a:buNone/>
            </a:pPr>
            <a:r>
              <a:rPr lang="en-US" altLang="en-US" sz="2000" dirty="0">
                <a:solidFill>
                  <a:srgbClr val="002060"/>
                </a:solidFill>
                <a:latin typeface="+mn-lt"/>
              </a:rPr>
              <a:t>Interventions</a:t>
            </a:r>
          </a:p>
        </p:txBody>
      </p:sp>
      <p:sp>
        <p:nvSpPr>
          <p:cNvPr id="15369" name="Text Box 9"/>
          <p:cNvSpPr txBox="1">
            <a:spLocks noChangeArrowheads="1"/>
          </p:cNvSpPr>
          <p:nvPr/>
        </p:nvSpPr>
        <p:spPr bwMode="auto">
          <a:xfrm>
            <a:off x="4860925" y="1174750"/>
            <a:ext cx="16979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dirty="0">
                <a:solidFill>
                  <a:srgbClr val="002060"/>
                </a:solidFill>
                <a:latin typeface="+mn-lt"/>
              </a:rPr>
              <a:t>Career</a:t>
            </a:r>
          </a:p>
          <a:p>
            <a:pPr>
              <a:spcBef>
                <a:spcPct val="0"/>
              </a:spcBef>
              <a:buFontTx/>
              <a:buNone/>
            </a:pPr>
            <a:r>
              <a:rPr lang="en-US" altLang="en-US" sz="2000" dirty="0">
                <a:solidFill>
                  <a:srgbClr val="002060"/>
                </a:solidFill>
                <a:latin typeface="+mn-lt"/>
              </a:rPr>
              <a:t>Development</a:t>
            </a:r>
          </a:p>
          <a:p>
            <a:pPr>
              <a:spcBef>
                <a:spcPct val="0"/>
              </a:spcBef>
              <a:buFontTx/>
              <a:buNone/>
            </a:pPr>
            <a:r>
              <a:rPr lang="en-US" altLang="en-US" sz="2000" dirty="0">
                <a:solidFill>
                  <a:srgbClr val="002060"/>
                </a:solidFill>
                <a:latin typeface="+mn-lt"/>
              </a:rPr>
              <a:t>Outcomes</a:t>
            </a:r>
          </a:p>
        </p:txBody>
      </p:sp>
      <p:sp>
        <p:nvSpPr>
          <p:cNvPr id="15370" name="Text Box 10"/>
          <p:cNvSpPr txBox="1">
            <a:spLocks noChangeArrowheads="1"/>
          </p:cNvSpPr>
          <p:nvPr/>
        </p:nvSpPr>
        <p:spPr bwMode="auto">
          <a:xfrm>
            <a:off x="4860925" y="4832350"/>
            <a:ext cx="19736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dirty="0">
                <a:solidFill>
                  <a:srgbClr val="002060"/>
                </a:solidFill>
                <a:latin typeface="+mn-lt"/>
              </a:rPr>
              <a:t>Personal/Social</a:t>
            </a:r>
          </a:p>
          <a:p>
            <a:pPr>
              <a:spcBef>
                <a:spcPct val="0"/>
              </a:spcBef>
              <a:buFontTx/>
              <a:buNone/>
            </a:pPr>
            <a:r>
              <a:rPr lang="en-US" altLang="en-US" sz="2000" dirty="0">
                <a:solidFill>
                  <a:srgbClr val="002060"/>
                </a:solidFill>
                <a:latin typeface="+mn-lt"/>
              </a:rPr>
              <a:t>Development</a:t>
            </a:r>
          </a:p>
          <a:p>
            <a:pPr>
              <a:spcBef>
                <a:spcPct val="0"/>
              </a:spcBef>
              <a:buFontTx/>
              <a:buNone/>
            </a:pPr>
            <a:r>
              <a:rPr lang="en-US" altLang="en-US" sz="2000" dirty="0">
                <a:solidFill>
                  <a:srgbClr val="002060"/>
                </a:solidFill>
                <a:latin typeface="+mn-lt"/>
              </a:rPr>
              <a:t>Outcomes</a:t>
            </a:r>
          </a:p>
        </p:txBody>
      </p:sp>
      <p:sp>
        <p:nvSpPr>
          <p:cNvPr id="15371" name="Text Box 11"/>
          <p:cNvSpPr txBox="1">
            <a:spLocks noChangeArrowheads="1"/>
          </p:cNvSpPr>
          <p:nvPr/>
        </p:nvSpPr>
        <p:spPr bwMode="auto">
          <a:xfrm>
            <a:off x="7070725" y="2927350"/>
            <a:ext cx="16979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dirty="0">
                <a:solidFill>
                  <a:srgbClr val="002060"/>
                </a:solidFill>
                <a:latin typeface="+mn-lt"/>
              </a:rPr>
              <a:t>Academic</a:t>
            </a:r>
          </a:p>
          <a:p>
            <a:pPr>
              <a:spcBef>
                <a:spcPct val="0"/>
              </a:spcBef>
              <a:buFontTx/>
              <a:buNone/>
            </a:pPr>
            <a:r>
              <a:rPr lang="en-US" altLang="en-US" sz="2000" dirty="0">
                <a:solidFill>
                  <a:srgbClr val="002060"/>
                </a:solidFill>
                <a:latin typeface="+mn-lt"/>
              </a:rPr>
              <a:t>Development</a:t>
            </a:r>
          </a:p>
          <a:p>
            <a:pPr>
              <a:spcBef>
                <a:spcPct val="0"/>
              </a:spcBef>
              <a:buFontTx/>
              <a:buNone/>
            </a:pPr>
            <a:r>
              <a:rPr lang="en-US" altLang="en-US" sz="2000" dirty="0">
                <a:solidFill>
                  <a:srgbClr val="002060"/>
                </a:solidFill>
                <a:latin typeface="+mn-lt"/>
              </a:rPr>
              <a:t>Outcomes</a:t>
            </a:r>
          </a:p>
        </p:txBody>
      </p:sp>
      <p:sp>
        <p:nvSpPr>
          <p:cNvPr id="15372" name="Line 12"/>
          <p:cNvSpPr>
            <a:spLocks noChangeShapeType="1"/>
          </p:cNvSpPr>
          <p:nvPr/>
        </p:nvSpPr>
        <p:spPr bwMode="auto">
          <a:xfrm>
            <a:off x="6324600" y="2209800"/>
            <a:ext cx="7620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13"/>
          <p:cNvSpPr>
            <a:spLocks noChangeShapeType="1"/>
          </p:cNvSpPr>
          <p:nvPr/>
        </p:nvSpPr>
        <p:spPr bwMode="auto">
          <a:xfrm flipV="1">
            <a:off x="6553200" y="4191000"/>
            <a:ext cx="685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14"/>
          <p:cNvSpPr>
            <a:spLocks noChangeShapeType="1"/>
          </p:cNvSpPr>
          <p:nvPr/>
        </p:nvSpPr>
        <p:spPr bwMode="auto">
          <a:xfrm flipV="1">
            <a:off x="2819400" y="2286000"/>
            <a:ext cx="18288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Line 15"/>
          <p:cNvSpPr>
            <a:spLocks noChangeShapeType="1"/>
          </p:cNvSpPr>
          <p:nvPr/>
        </p:nvSpPr>
        <p:spPr bwMode="auto">
          <a:xfrm>
            <a:off x="2819400" y="2895600"/>
            <a:ext cx="40386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6"/>
          <p:cNvSpPr>
            <a:spLocks noChangeShapeType="1"/>
          </p:cNvSpPr>
          <p:nvPr/>
        </p:nvSpPr>
        <p:spPr bwMode="auto">
          <a:xfrm>
            <a:off x="2819400" y="2895600"/>
            <a:ext cx="2286000" cy="1752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7"/>
          <p:cNvSpPr>
            <a:spLocks noChangeShapeType="1"/>
          </p:cNvSpPr>
          <p:nvPr/>
        </p:nvSpPr>
        <p:spPr bwMode="auto">
          <a:xfrm flipV="1">
            <a:off x="2819400" y="2590800"/>
            <a:ext cx="2286000" cy="1524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8" name="Line 18"/>
          <p:cNvSpPr>
            <a:spLocks noChangeShapeType="1"/>
          </p:cNvSpPr>
          <p:nvPr/>
        </p:nvSpPr>
        <p:spPr bwMode="auto">
          <a:xfrm flipV="1">
            <a:off x="2819400" y="3581400"/>
            <a:ext cx="39624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9"/>
          <p:cNvSpPr>
            <a:spLocks noChangeShapeType="1"/>
          </p:cNvSpPr>
          <p:nvPr/>
        </p:nvSpPr>
        <p:spPr bwMode="auto">
          <a:xfrm>
            <a:off x="2819400" y="4114800"/>
            <a:ext cx="19050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Text Box 20"/>
          <p:cNvSpPr txBox="1">
            <a:spLocks noChangeArrowheads="1"/>
          </p:cNvSpPr>
          <p:nvPr/>
        </p:nvSpPr>
        <p:spPr bwMode="auto">
          <a:xfrm>
            <a:off x="685799" y="838200"/>
            <a:ext cx="2286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solidFill>
                  <a:srgbClr val="002060"/>
                </a:solidFill>
                <a:latin typeface="+mn-lt"/>
              </a:rPr>
              <a:t>School Counseling</a:t>
            </a:r>
          </a:p>
          <a:p>
            <a:pPr>
              <a:spcBef>
                <a:spcPct val="0"/>
              </a:spcBef>
              <a:buFontTx/>
              <a:buNone/>
            </a:pPr>
            <a:r>
              <a:rPr lang="en-US" altLang="en-US" sz="2400" dirty="0">
                <a:solidFill>
                  <a:srgbClr val="002060"/>
                </a:solidFill>
                <a:latin typeface="+mn-lt"/>
              </a:rPr>
              <a:t>Program</a:t>
            </a:r>
          </a:p>
        </p:txBody>
      </p:sp>
      <p:sp>
        <p:nvSpPr>
          <p:cNvPr id="15381" name="Text Box 21"/>
          <p:cNvSpPr txBox="1">
            <a:spLocks noChangeArrowheads="1"/>
          </p:cNvSpPr>
          <p:nvPr/>
        </p:nvSpPr>
        <p:spPr bwMode="auto">
          <a:xfrm>
            <a:off x="4038600" y="152400"/>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00000"/>
                </a:solidFill>
                <a:latin typeface="Arial" charset="0"/>
              </a:defRPr>
            </a:lvl1pPr>
            <a:lvl2pPr marL="742950" indent="-285750">
              <a:spcBef>
                <a:spcPct val="20000"/>
              </a:spcBef>
              <a:buChar char="–"/>
              <a:defRPr sz="2400" b="1">
                <a:solidFill>
                  <a:srgbClr val="000000"/>
                </a:solidFill>
                <a:latin typeface="Arial" charset="0"/>
              </a:defRPr>
            </a:lvl2pPr>
            <a:lvl3pPr marL="1143000" indent="-228600">
              <a:spcBef>
                <a:spcPct val="20000"/>
              </a:spcBef>
              <a:buChar char="•"/>
              <a:defRPr sz="2400">
                <a:solidFill>
                  <a:srgbClr val="0000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solidFill>
                  <a:srgbClr val="002060"/>
                </a:solidFill>
                <a:latin typeface="+mj-lt"/>
              </a:rPr>
              <a:t>School </a:t>
            </a:r>
            <a:r>
              <a:rPr lang="en-US" altLang="en-US" sz="2400" dirty="0" smtClean="0">
                <a:solidFill>
                  <a:srgbClr val="002060"/>
                </a:solidFill>
                <a:latin typeface="+mj-lt"/>
              </a:rPr>
              <a:t>Counseling Outcomes</a:t>
            </a:r>
            <a:endParaRPr lang="en-US" altLang="en-US" sz="2400" dirty="0">
              <a:solidFill>
                <a:srgbClr val="002060"/>
              </a:solidFill>
              <a:latin typeface="+mj-lt"/>
            </a:endParaRP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58</a:t>
            </a:fld>
            <a:endParaRPr lang="en-US"/>
          </a:p>
        </p:txBody>
      </p:sp>
    </p:spTree>
    <p:extLst>
      <p:ext uri="{BB962C8B-B14F-4D97-AF65-F5344CB8AC3E}">
        <p14:creationId xmlns:p14="http://schemas.microsoft.com/office/powerpoint/2010/main" val="3064580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219200"/>
          </a:xfrm>
        </p:spPr>
        <p:txBody>
          <a:bodyPr/>
          <a:lstStyle/>
          <a:p>
            <a:pPr eaLnBrk="1" hangingPunct="1"/>
            <a:r>
              <a:rPr lang="en-US" altLang="en-US" b="1" dirty="0" smtClean="0">
                <a:solidFill>
                  <a:srgbClr val="C00000"/>
                </a:solidFill>
              </a:rPr>
              <a:t>Implications of ASCA Model</a:t>
            </a:r>
          </a:p>
        </p:txBody>
      </p:sp>
      <p:sp>
        <p:nvSpPr>
          <p:cNvPr id="22531" name="Rectangle 3"/>
          <p:cNvSpPr>
            <a:spLocks noGrp="1" noChangeArrowheads="1"/>
          </p:cNvSpPr>
          <p:nvPr>
            <p:ph type="body" idx="1"/>
          </p:nvPr>
        </p:nvSpPr>
        <p:spPr>
          <a:xfrm>
            <a:off x="685800" y="1676400"/>
            <a:ext cx="7772400" cy="3962400"/>
          </a:xfrm>
        </p:spPr>
        <p:txBody>
          <a:bodyPr/>
          <a:lstStyle/>
          <a:p>
            <a:pPr eaLnBrk="1" hangingPunct="1"/>
            <a:r>
              <a:rPr lang="en-US" altLang="en-US" smtClean="0"/>
              <a:t>What is the purpose of the school counseling program?</a:t>
            </a:r>
          </a:p>
          <a:p>
            <a:pPr eaLnBrk="1" hangingPunct="1"/>
            <a:r>
              <a:rPr lang="en-US" altLang="en-US" smtClean="0"/>
              <a:t>What are the desired outcomes or results?</a:t>
            </a:r>
          </a:p>
          <a:p>
            <a:pPr eaLnBrk="1" hangingPunct="1"/>
            <a:r>
              <a:rPr lang="en-US" altLang="en-US" smtClean="0"/>
              <a:t>What is being done to achieve results?</a:t>
            </a:r>
          </a:p>
          <a:p>
            <a:pPr eaLnBrk="1" hangingPunct="1"/>
            <a:r>
              <a:rPr lang="en-US" altLang="en-US" smtClean="0"/>
              <a:t>What evidence is there that the objectives have been met?</a:t>
            </a:r>
          </a:p>
          <a:p>
            <a:pPr eaLnBrk="1" hangingPunct="1"/>
            <a:r>
              <a:rPr lang="en-US" altLang="en-US" smtClean="0"/>
              <a:t>Is the program making a difference?</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59</a:t>
            </a:fld>
            <a:endParaRPr lang="en-US"/>
          </a:p>
        </p:txBody>
      </p:sp>
    </p:spTree>
    <p:extLst>
      <p:ext uri="{BB962C8B-B14F-4D97-AF65-F5344CB8AC3E}">
        <p14:creationId xmlns:p14="http://schemas.microsoft.com/office/powerpoint/2010/main" val="2212451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lide(fromTo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slide(fromTop)">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slide(fromTop)">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slide(fromTop)">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slide(fromTop)">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dirty="0">
                <a:solidFill>
                  <a:srgbClr val="C00000"/>
                </a:solidFill>
              </a:rPr>
              <a:t>The American School Counselor </a:t>
            </a:r>
            <a:r>
              <a:rPr lang="en-US" altLang="en-US" sz="3600" dirty="0" smtClean="0">
                <a:solidFill>
                  <a:srgbClr val="C00000"/>
                </a:solidFill>
              </a:rPr>
              <a:t>Association 1</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6</a:t>
            </a:fld>
            <a:endParaRPr lang="en-US"/>
          </a:p>
        </p:txBody>
      </p:sp>
      <p:sp>
        <p:nvSpPr>
          <p:cNvPr id="5" name="Content Placeholder 4"/>
          <p:cNvSpPr>
            <a:spLocks noGrp="1"/>
          </p:cNvSpPr>
          <p:nvPr>
            <p:ph sz="quarter" idx="1"/>
          </p:nvPr>
        </p:nvSpPr>
        <p:spPr/>
        <p:txBody>
          <a:bodyPr>
            <a:normAutofit/>
          </a:bodyPr>
          <a:lstStyle/>
          <a:p>
            <a:endParaRPr lang="en-US" altLang="en-US" sz="2800" dirty="0" smtClean="0"/>
          </a:p>
          <a:p>
            <a:r>
              <a:rPr lang="en-US" altLang="en-US" sz="3100" dirty="0" smtClean="0">
                <a:solidFill>
                  <a:srgbClr val="002060"/>
                </a:solidFill>
              </a:rPr>
              <a:t>The </a:t>
            </a:r>
            <a:r>
              <a:rPr lang="en-US" altLang="en-US" sz="3100" dirty="0">
                <a:solidFill>
                  <a:srgbClr val="002060"/>
                </a:solidFill>
              </a:rPr>
              <a:t>American School Counselor </a:t>
            </a:r>
            <a:r>
              <a:rPr lang="en-US" altLang="en-US" sz="3100" dirty="0" smtClean="0">
                <a:solidFill>
                  <a:srgbClr val="002060"/>
                </a:solidFill>
              </a:rPr>
              <a:t>Association (ASCA)  </a:t>
            </a:r>
            <a:r>
              <a:rPr lang="en-US" altLang="en-US" sz="3100" dirty="0">
                <a:solidFill>
                  <a:srgbClr val="002060"/>
                </a:solidFill>
              </a:rPr>
              <a:t>has </a:t>
            </a:r>
            <a:r>
              <a:rPr lang="en-US" altLang="en-US" sz="3100" dirty="0">
                <a:solidFill>
                  <a:srgbClr val="002060"/>
                </a:solidFill>
                <a:cs typeface="Times New Roman" charset="0"/>
              </a:rPr>
              <a:t>collaborated to create </a:t>
            </a:r>
            <a:r>
              <a:rPr lang="en-US" altLang="en-US" sz="3100" dirty="0" smtClean="0">
                <a:solidFill>
                  <a:srgbClr val="002060"/>
                </a:solidFill>
                <a:cs typeface="Times New Roman" charset="0"/>
              </a:rPr>
              <a:t>a </a:t>
            </a:r>
            <a:r>
              <a:rPr lang="en-US" altLang="en-US" sz="3100" dirty="0" smtClean="0">
                <a:solidFill>
                  <a:srgbClr val="002060"/>
                </a:solidFill>
              </a:rPr>
              <a:t>National </a:t>
            </a:r>
            <a:r>
              <a:rPr lang="en-US" altLang="en-US" sz="3100" dirty="0">
                <a:solidFill>
                  <a:srgbClr val="002060"/>
                </a:solidFill>
              </a:rPr>
              <a:t>Model for School Counseling Programs to connect school counseling with </a:t>
            </a:r>
            <a:r>
              <a:rPr lang="en-US" altLang="en-US" sz="3100" dirty="0">
                <a:solidFill>
                  <a:srgbClr val="FF0000"/>
                </a:solidFill>
              </a:rPr>
              <a:t>current educational reform movements</a:t>
            </a:r>
            <a:r>
              <a:rPr lang="en-US" altLang="en-US" sz="3100" dirty="0">
                <a:solidFill>
                  <a:srgbClr val="002060"/>
                </a:solidFill>
              </a:rPr>
              <a:t> that emphasize </a:t>
            </a:r>
            <a:r>
              <a:rPr lang="en-US" altLang="en-US" sz="3100" dirty="0">
                <a:solidFill>
                  <a:srgbClr val="FF0000"/>
                </a:solidFill>
              </a:rPr>
              <a:t>student achievement and </a:t>
            </a:r>
            <a:r>
              <a:rPr lang="en-US" altLang="en-US" sz="3100" dirty="0" smtClean="0">
                <a:solidFill>
                  <a:srgbClr val="FF0000"/>
                </a:solidFill>
              </a:rPr>
              <a:t>success</a:t>
            </a:r>
          </a:p>
          <a:p>
            <a:endParaRPr lang="en-US" sz="2800" dirty="0">
              <a:solidFill>
                <a:srgbClr val="002060"/>
              </a:solidFill>
            </a:endParaRPr>
          </a:p>
          <a:p>
            <a:pPr marL="0" indent="3175" algn="ctr">
              <a:buNone/>
            </a:pPr>
            <a:r>
              <a:rPr lang="en-US" altLang="en-US" dirty="0" smtClean="0">
                <a:cs typeface="Times New Roman" charset="0"/>
              </a:rPr>
              <a:t>. </a:t>
            </a:r>
            <a:endParaRPr lang="en-US" altLang="en-US" dirty="0">
              <a:cs typeface="Times New Roman" charset="0"/>
            </a:endParaRPr>
          </a:p>
          <a:p>
            <a:pPr marL="0" indent="3175">
              <a:spcBef>
                <a:spcPct val="0"/>
              </a:spcBef>
              <a:buNone/>
            </a:pPr>
            <a:endParaRPr lang="en-US" altLang="en-US" dirty="0">
              <a:cs typeface="Times New Roman" charset="0"/>
            </a:endParaRPr>
          </a:p>
          <a:p>
            <a:endParaRPr lang="en-US" dirty="0">
              <a:solidFill>
                <a:srgbClr val="002060"/>
              </a:solidFill>
            </a:endParaRPr>
          </a:p>
        </p:txBody>
      </p:sp>
    </p:spTree>
    <p:extLst>
      <p:ext uri="{BB962C8B-B14F-4D97-AF65-F5344CB8AC3E}">
        <p14:creationId xmlns:p14="http://schemas.microsoft.com/office/powerpoint/2010/main" val="2568481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447800"/>
            <a:ext cx="4040188" cy="639762"/>
          </a:xfrm>
        </p:spPr>
        <p:txBody>
          <a:bodyPr/>
          <a:lstStyle/>
          <a:p>
            <a:r>
              <a:rPr lang="en-US" dirty="0" smtClean="0"/>
              <a:t>Appropriate</a:t>
            </a:r>
            <a:endParaRPr lang="en-US" dirty="0"/>
          </a:p>
        </p:txBody>
      </p:sp>
      <p:sp>
        <p:nvSpPr>
          <p:cNvPr id="8" name="Text Placeholder 7"/>
          <p:cNvSpPr>
            <a:spLocks noGrp="1"/>
          </p:cNvSpPr>
          <p:nvPr>
            <p:ph type="body" sz="half" idx="3"/>
          </p:nvPr>
        </p:nvSpPr>
        <p:spPr>
          <a:xfrm>
            <a:off x="5029200" y="1447800"/>
            <a:ext cx="3660775" cy="639762"/>
          </a:xfrm>
        </p:spPr>
        <p:txBody>
          <a:bodyPr/>
          <a:lstStyle/>
          <a:p>
            <a:r>
              <a:rPr lang="en-US" dirty="0" smtClean="0"/>
              <a:t>Inappropriate</a:t>
            </a:r>
            <a:endParaRPr lang="en-US" dirty="0"/>
          </a:p>
        </p:txBody>
      </p:sp>
      <p:sp>
        <p:nvSpPr>
          <p:cNvPr id="5" name="Footer Placeholder 4"/>
          <p:cNvSpPr>
            <a:spLocks noGrp="1"/>
          </p:cNvSpPr>
          <p:nvPr>
            <p:ph type="ftr" sz="quarter" idx="11"/>
          </p:nvPr>
        </p:nvSpPr>
        <p:spPr/>
        <p:txBody>
          <a:bodyPr/>
          <a:lstStyle/>
          <a:p>
            <a:r>
              <a:rPr lang="en-US" smtClean="0"/>
              <a:t>Korkut Owen, 2015</a:t>
            </a:r>
            <a:endParaRPr lang="en-US"/>
          </a:p>
        </p:txBody>
      </p:sp>
      <p:sp>
        <p:nvSpPr>
          <p:cNvPr id="3" name="Content Placeholder 2"/>
          <p:cNvSpPr>
            <a:spLocks noGrp="1"/>
          </p:cNvSpPr>
          <p:nvPr>
            <p:ph sz="quarter" idx="2"/>
          </p:nvPr>
        </p:nvSpPr>
        <p:spPr>
          <a:xfrm>
            <a:off x="228600" y="2438400"/>
            <a:ext cx="4268788" cy="3657600"/>
          </a:xfrm>
        </p:spPr>
        <p:txBody>
          <a:bodyPr>
            <a:normAutofit fontScale="25000" lnSpcReduction="20000"/>
          </a:bodyPr>
          <a:lstStyle/>
          <a:p>
            <a:r>
              <a:rPr lang="en-US" sz="7200" dirty="0">
                <a:solidFill>
                  <a:srgbClr val="002060"/>
                </a:solidFill>
              </a:rPr>
              <a:t>Individual student academic planning</a:t>
            </a:r>
          </a:p>
          <a:p>
            <a:r>
              <a:rPr lang="en-US" sz="7200" dirty="0">
                <a:solidFill>
                  <a:srgbClr val="002060"/>
                </a:solidFill>
              </a:rPr>
              <a:t>Interpreting cognitive, aptitude and achievement tests</a:t>
            </a:r>
          </a:p>
          <a:p>
            <a:r>
              <a:rPr lang="en-US" sz="7200" dirty="0">
                <a:solidFill>
                  <a:srgbClr val="002060"/>
                </a:solidFill>
              </a:rPr>
              <a:t>Providing counseling to students who are tardy or absent</a:t>
            </a:r>
          </a:p>
          <a:p>
            <a:r>
              <a:rPr lang="en-US" sz="7200" dirty="0">
                <a:solidFill>
                  <a:srgbClr val="002060"/>
                </a:solidFill>
              </a:rPr>
              <a:t>Providing counseling to students who have disciplinary problems</a:t>
            </a:r>
          </a:p>
          <a:p>
            <a:r>
              <a:rPr lang="en-US" sz="7200" dirty="0">
                <a:solidFill>
                  <a:srgbClr val="002060"/>
                </a:solidFill>
              </a:rPr>
              <a:t>Providing counseling to  students as to appropriate school dress</a:t>
            </a:r>
          </a:p>
          <a:p>
            <a:r>
              <a:rPr lang="en-US" sz="7200" dirty="0">
                <a:solidFill>
                  <a:srgbClr val="002060"/>
                </a:solidFill>
              </a:rPr>
              <a:t>Collaborating with teachers to present school counseling core curriculum lessons</a:t>
            </a:r>
          </a:p>
          <a:p>
            <a:r>
              <a:rPr lang="en-US" sz="7200" dirty="0">
                <a:solidFill>
                  <a:srgbClr val="002060"/>
                </a:solidFill>
              </a:rPr>
              <a:t>Analyzing grade point averages in relationship to achievement</a:t>
            </a:r>
          </a:p>
          <a:p>
            <a:endParaRPr lang="en-US" dirty="0"/>
          </a:p>
        </p:txBody>
      </p:sp>
      <p:sp>
        <p:nvSpPr>
          <p:cNvPr id="4" name="Content Placeholder 3"/>
          <p:cNvSpPr>
            <a:spLocks noGrp="1"/>
          </p:cNvSpPr>
          <p:nvPr>
            <p:ph sz="quarter" idx="4"/>
          </p:nvPr>
        </p:nvSpPr>
        <p:spPr>
          <a:xfrm>
            <a:off x="4953000" y="2438400"/>
            <a:ext cx="3736975" cy="3505200"/>
          </a:xfrm>
        </p:spPr>
        <p:txBody>
          <a:bodyPr>
            <a:normAutofit fontScale="25000" lnSpcReduction="20000"/>
          </a:bodyPr>
          <a:lstStyle/>
          <a:p>
            <a:r>
              <a:rPr lang="en-US" sz="7200" dirty="0">
                <a:solidFill>
                  <a:srgbClr val="002060"/>
                </a:solidFill>
              </a:rPr>
              <a:t>Coordinating paperwork and data entry for new students</a:t>
            </a:r>
          </a:p>
          <a:p>
            <a:r>
              <a:rPr lang="en-US" sz="7200" dirty="0">
                <a:solidFill>
                  <a:srgbClr val="002060"/>
                </a:solidFill>
              </a:rPr>
              <a:t>Coordinating cognitive aptitude and achievement testing program</a:t>
            </a:r>
          </a:p>
          <a:p>
            <a:r>
              <a:rPr lang="en-US" sz="7200" dirty="0">
                <a:solidFill>
                  <a:srgbClr val="002060"/>
                </a:solidFill>
              </a:rPr>
              <a:t>Signing excuses for students who are tardy or absent</a:t>
            </a:r>
          </a:p>
          <a:p>
            <a:r>
              <a:rPr lang="en-US" sz="7200" dirty="0">
                <a:solidFill>
                  <a:srgbClr val="002060"/>
                </a:solidFill>
              </a:rPr>
              <a:t>Performing disciplinary </a:t>
            </a:r>
            <a:r>
              <a:rPr lang="en-US" sz="7200" dirty="0" smtClean="0">
                <a:solidFill>
                  <a:srgbClr val="002060"/>
                </a:solidFill>
              </a:rPr>
              <a:t>actions</a:t>
            </a:r>
          </a:p>
          <a:p>
            <a:r>
              <a:rPr lang="en-US" sz="7200" dirty="0" smtClean="0">
                <a:solidFill>
                  <a:srgbClr val="002060"/>
                </a:solidFill>
              </a:rPr>
              <a:t>Sending </a:t>
            </a:r>
            <a:r>
              <a:rPr lang="en-US" sz="7200" dirty="0">
                <a:solidFill>
                  <a:srgbClr val="002060"/>
                </a:solidFill>
              </a:rPr>
              <a:t>students home who are not appropriately </a:t>
            </a:r>
            <a:r>
              <a:rPr lang="en-US" sz="7200" dirty="0" smtClean="0">
                <a:solidFill>
                  <a:srgbClr val="002060"/>
                </a:solidFill>
              </a:rPr>
              <a:t>dressed</a:t>
            </a:r>
          </a:p>
          <a:p>
            <a:r>
              <a:rPr lang="en-US" sz="7200" dirty="0" smtClean="0">
                <a:solidFill>
                  <a:srgbClr val="002060"/>
                </a:solidFill>
              </a:rPr>
              <a:t>Teaching </a:t>
            </a:r>
            <a:r>
              <a:rPr lang="en-US" sz="7200" dirty="0">
                <a:solidFill>
                  <a:srgbClr val="002060"/>
                </a:solidFill>
              </a:rPr>
              <a:t>classes when teachers are </a:t>
            </a:r>
            <a:r>
              <a:rPr lang="en-US" sz="7200" dirty="0" smtClean="0">
                <a:solidFill>
                  <a:srgbClr val="002060"/>
                </a:solidFill>
              </a:rPr>
              <a:t>absent</a:t>
            </a:r>
          </a:p>
          <a:p>
            <a:r>
              <a:rPr lang="en-US" sz="7200" dirty="0" smtClean="0">
                <a:solidFill>
                  <a:srgbClr val="002060"/>
                </a:solidFill>
              </a:rPr>
              <a:t>Computing </a:t>
            </a:r>
            <a:r>
              <a:rPr lang="en-US" sz="7200" dirty="0">
                <a:solidFill>
                  <a:srgbClr val="002060"/>
                </a:solidFill>
              </a:rPr>
              <a:t>grade point averages</a:t>
            </a:r>
          </a:p>
          <a:p>
            <a:endParaRPr lang="en-US" dirty="0">
              <a:solidFill>
                <a:srgbClr val="002060"/>
              </a:solidFill>
            </a:endParaRPr>
          </a:p>
        </p:txBody>
      </p:sp>
      <p:sp>
        <p:nvSpPr>
          <p:cNvPr id="6" name="Slide Number Placeholder 5"/>
          <p:cNvSpPr>
            <a:spLocks noGrp="1"/>
          </p:cNvSpPr>
          <p:nvPr>
            <p:ph type="sldNum" sz="quarter" idx="12"/>
          </p:nvPr>
        </p:nvSpPr>
        <p:spPr/>
        <p:txBody>
          <a:bodyPr/>
          <a:lstStyle/>
          <a:p>
            <a:fld id="{B7EF0079-1AFB-4941-A7D8-C6770F766589}" type="slidenum">
              <a:rPr lang="en-US" smtClean="0"/>
              <a:t>60</a:t>
            </a:fld>
            <a:endParaRPr lang="en-US"/>
          </a:p>
        </p:txBody>
      </p:sp>
      <p:sp>
        <p:nvSpPr>
          <p:cNvPr id="2" name="Title 1"/>
          <p:cNvSpPr>
            <a:spLocks noGrp="1"/>
          </p:cNvSpPr>
          <p:nvPr>
            <p:ph type="title"/>
          </p:nvPr>
        </p:nvSpPr>
        <p:spPr/>
        <p:txBody>
          <a:bodyPr>
            <a:normAutofit/>
          </a:bodyPr>
          <a:lstStyle/>
          <a:p>
            <a:r>
              <a:rPr lang="en-US" dirty="0" smtClean="0">
                <a:solidFill>
                  <a:srgbClr val="C00000"/>
                </a:solidFill>
              </a:rPr>
              <a:t>Activities </a:t>
            </a:r>
            <a:r>
              <a:rPr lang="en-US" dirty="0">
                <a:solidFill>
                  <a:srgbClr val="C00000"/>
                </a:solidFill>
              </a:rPr>
              <a:t>for School Counselors</a:t>
            </a:r>
          </a:p>
        </p:txBody>
      </p:sp>
    </p:spTree>
    <p:extLst>
      <p:ext uri="{BB962C8B-B14F-4D97-AF65-F5344CB8AC3E}">
        <p14:creationId xmlns:p14="http://schemas.microsoft.com/office/powerpoint/2010/main" val="240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371600"/>
            <a:ext cx="4040188" cy="639762"/>
          </a:xfrm>
        </p:spPr>
        <p:txBody>
          <a:bodyPr/>
          <a:lstStyle/>
          <a:p>
            <a:r>
              <a:rPr lang="en-US" dirty="0" smtClean="0"/>
              <a:t>Appropriate</a:t>
            </a:r>
            <a:endParaRPr lang="en-US" dirty="0"/>
          </a:p>
        </p:txBody>
      </p:sp>
      <p:sp>
        <p:nvSpPr>
          <p:cNvPr id="6" name="Text Placeholder 5"/>
          <p:cNvSpPr>
            <a:spLocks noGrp="1"/>
          </p:cNvSpPr>
          <p:nvPr>
            <p:ph type="body" sz="half" idx="3"/>
          </p:nvPr>
        </p:nvSpPr>
        <p:spPr>
          <a:xfrm>
            <a:off x="4648200" y="1371600"/>
            <a:ext cx="4041775" cy="639762"/>
          </a:xfrm>
        </p:spPr>
        <p:txBody>
          <a:bodyPr/>
          <a:lstStyle/>
          <a:p>
            <a:r>
              <a:rPr lang="en-US" dirty="0" smtClean="0"/>
              <a:t>Inappropriate</a:t>
            </a:r>
            <a:endParaRPr lang="en-US" dirty="0"/>
          </a:p>
        </p:txBody>
      </p:sp>
      <p:sp>
        <p:nvSpPr>
          <p:cNvPr id="7" name="Footer Placeholder 6"/>
          <p:cNvSpPr>
            <a:spLocks noGrp="1"/>
          </p:cNvSpPr>
          <p:nvPr>
            <p:ph type="ftr" sz="quarter" idx="11"/>
          </p:nvPr>
        </p:nvSpPr>
        <p:spPr/>
        <p:txBody>
          <a:bodyPr/>
          <a:lstStyle/>
          <a:p>
            <a:r>
              <a:rPr lang="en-US" smtClean="0"/>
              <a:t>Korkut Owen, 2015</a:t>
            </a:r>
            <a:endParaRPr lang="en-US"/>
          </a:p>
        </p:txBody>
      </p:sp>
      <p:sp>
        <p:nvSpPr>
          <p:cNvPr id="3" name="Content Placeholder 2"/>
          <p:cNvSpPr>
            <a:spLocks noGrp="1"/>
          </p:cNvSpPr>
          <p:nvPr>
            <p:ph sz="quarter" idx="2"/>
          </p:nvPr>
        </p:nvSpPr>
        <p:spPr>
          <a:xfrm>
            <a:off x="228600" y="2286000"/>
            <a:ext cx="4419600" cy="3382962"/>
          </a:xfrm>
        </p:spPr>
        <p:txBody>
          <a:bodyPr>
            <a:noAutofit/>
          </a:bodyPr>
          <a:lstStyle/>
          <a:p>
            <a:r>
              <a:rPr lang="en-US" sz="1800" dirty="0"/>
              <a:t>Interpreting students records</a:t>
            </a:r>
          </a:p>
          <a:p>
            <a:r>
              <a:rPr lang="en-US" sz="1800" dirty="0"/>
              <a:t>Providing teachers with suggestions for effective classroom management</a:t>
            </a:r>
          </a:p>
          <a:p>
            <a:r>
              <a:rPr lang="en-US" sz="1800" dirty="0"/>
              <a:t>Ensuring student records are maintained per state and federal regulations</a:t>
            </a:r>
          </a:p>
          <a:p>
            <a:r>
              <a:rPr lang="en-US" sz="1800" dirty="0"/>
              <a:t>Helping the principal identify and resolve student issues, needs and problems</a:t>
            </a:r>
          </a:p>
          <a:p>
            <a:r>
              <a:rPr lang="en-US" sz="1800" dirty="0"/>
              <a:t>Providing individual and small group counseling </a:t>
            </a:r>
          </a:p>
          <a:p>
            <a:r>
              <a:rPr lang="en-US" sz="1800" dirty="0"/>
              <a:t>Advocating for students </a:t>
            </a:r>
            <a:r>
              <a:rPr lang="en-US" sz="1800" dirty="0" smtClean="0"/>
              <a:t>at </a:t>
            </a:r>
            <a:r>
              <a:rPr lang="en-US" sz="1800" dirty="0"/>
              <a:t>IEP meetings, and student study teams</a:t>
            </a:r>
          </a:p>
          <a:p>
            <a:r>
              <a:rPr lang="en-US" sz="1800" dirty="0"/>
              <a:t>Analyzing disaggregated data</a:t>
            </a:r>
          </a:p>
          <a:p>
            <a:endParaRPr lang="en-US" sz="1800" dirty="0"/>
          </a:p>
        </p:txBody>
      </p:sp>
      <p:sp>
        <p:nvSpPr>
          <p:cNvPr id="4" name="Content Placeholder 3"/>
          <p:cNvSpPr>
            <a:spLocks noGrp="1"/>
          </p:cNvSpPr>
          <p:nvPr>
            <p:ph sz="quarter" idx="4"/>
          </p:nvPr>
        </p:nvSpPr>
        <p:spPr>
          <a:xfrm>
            <a:off x="4724400" y="2286000"/>
            <a:ext cx="3965575" cy="4114800"/>
          </a:xfrm>
        </p:spPr>
        <p:txBody>
          <a:bodyPr>
            <a:normAutofit/>
          </a:bodyPr>
          <a:lstStyle/>
          <a:p>
            <a:r>
              <a:rPr lang="en-US" sz="1800" dirty="0"/>
              <a:t>Maintaining students records</a:t>
            </a:r>
          </a:p>
          <a:p>
            <a:r>
              <a:rPr lang="en-US" sz="1800" dirty="0"/>
              <a:t>Supervising classrooms or common </a:t>
            </a:r>
            <a:r>
              <a:rPr lang="en-US" sz="1800" dirty="0" smtClean="0"/>
              <a:t>areas</a:t>
            </a:r>
          </a:p>
          <a:p>
            <a:r>
              <a:rPr lang="en-US" sz="1800" dirty="0" smtClean="0"/>
              <a:t>Keeping </a:t>
            </a:r>
            <a:r>
              <a:rPr lang="en-US" sz="1800" dirty="0"/>
              <a:t>clerical </a:t>
            </a:r>
            <a:r>
              <a:rPr lang="en-US" sz="1800" dirty="0" smtClean="0"/>
              <a:t>records</a:t>
            </a:r>
          </a:p>
          <a:p>
            <a:r>
              <a:rPr lang="en-US" sz="1800" dirty="0" smtClean="0"/>
              <a:t>Assisting </a:t>
            </a:r>
            <a:r>
              <a:rPr lang="en-US" sz="1800" dirty="0"/>
              <a:t>with duties in the principal’s </a:t>
            </a:r>
            <a:r>
              <a:rPr lang="en-US" sz="1800" dirty="0" smtClean="0"/>
              <a:t>office</a:t>
            </a:r>
          </a:p>
          <a:p>
            <a:r>
              <a:rPr lang="en-US" sz="1800" dirty="0" smtClean="0"/>
              <a:t>Providing </a:t>
            </a:r>
            <a:r>
              <a:rPr lang="en-US" sz="1800" dirty="0"/>
              <a:t>therapy or long-term counseling to address psychology </a:t>
            </a:r>
            <a:r>
              <a:rPr lang="en-US" sz="1800" dirty="0" smtClean="0"/>
              <a:t>disorders</a:t>
            </a:r>
            <a:endParaRPr lang="en-US" sz="1800" dirty="0"/>
          </a:p>
          <a:p>
            <a:r>
              <a:rPr lang="en-US" sz="1800" dirty="0"/>
              <a:t>Coordinating IEP’s or student study </a:t>
            </a:r>
            <a:r>
              <a:rPr lang="en-US" sz="1800" dirty="0" smtClean="0"/>
              <a:t>teams</a:t>
            </a:r>
          </a:p>
          <a:p>
            <a:endParaRPr lang="en-US" sz="1800" dirty="0"/>
          </a:p>
          <a:p>
            <a:r>
              <a:rPr lang="en-US" sz="1800" dirty="0" smtClean="0"/>
              <a:t>Serving </a:t>
            </a:r>
            <a:r>
              <a:rPr lang="en-US" sz="1800" dirty="0"/>
              <a:t>as a data entry clerk</a:t>
            </a:r>
          </a:p>
          <a:p>
            <a:endParaRPr lang="en-US" dirty="0"/>
          </a:p>
        </p:txBody>
      </p:sp>
      <p:sp>
        <p:nvSpPr>
          <p:cNvPr id="8" name="Slide Number Placeholder 7"/>
          <p:cNvSpPr>
            <a:spLocks noGrp="1"/>
          </p:cNvSpPr>
          <p:nvPr>
            <p:ph type="sldNum" sz="quarter" idx="12"/>
          </p:nvPr>
        </p:nvSpPr>
        <p:spPr/>
        <p:txBody>
          <a:bodyPr/>
          <a:lstStyle/>
          <a:p>
            <a:fld id="{B7EF0079-1AFB-4941-A7D8-C6770F766589}" type="slidenum">
              <a:rPr lang="en-US" smtClean="0"/>
              <a:t>61</a:t>
            </a:fld>
            <a:endParaRPr lang="en-US"/>
          </a:p>
        </p:txBody>
      </p:sp>
      <p:sp>
        <p:nvSpPr>
          <p:cNvPr id="2" name="Title 1"/>
          <p:cNvSpPr>
            <a:spLocks noGrp="1"/>
          </p:cNvSpPr>
          <p:nvPr>
            <p:ph type="title"/>
          </p:nvPr>
        </p:nvSpPr>
        <p:spPr/>
        <p:txBody>
          <a:bodyPr>
            <a:normAutofit/>
          </a:bodyPr>
          <a:lstStyle/>
          <a:p>
            <a:r>
              <a:rPr lang="en-US" dirty="0" err="1" smtClean="0">
                <a:solidFill>
                  <a:srgbClr val="C00000"/>
                </a:solidFill>
              </a:rPr>
              <a:t>Contunies</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74997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MONE Regulation</a:t>
            </a:r>
            <a:endParaRPr lang="en-US"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62</a:t>
            </a:fld>
            <a:endParaRPr lang="en-US"/>
          </a:p>
        </p:txBody>
      </p:sp>
      <p:sp>
        <p:nvSpPr>
          <p:cNvPr id="5" name="Content Placeholder 4"/>
          <p:cNvSpPr>
            <a:spLocks noGrp="1"/>
          </p:cNvSpPr>
          <p:nvPr>
            <p:ph sz="quarter" idx="1"/>
          </p:nvPr>
        </p:nvSpPr>
        <p:spPr/>
        <p:txBody>
          <a:bodyPr/>
          <a:lstStyle/>
          <a:p>
            <a:r>
              <a:rPr lang="en-US" b="1" dirty="0" err="1"/>
              <a:t>Verilemeyecek</a:t>
            </a:r>
            <a:r>
              <a:rPr lang="en-US" b="1" dirty="0"/>
              <a:t> </a:t>
            </a:r>
            <a:r>
              <a:rPr lang="en-US" b="1" dirty="0" err="1"/>
              <a:t>Görevler</a:t>
            </a:r>
            <a:r>
              <a:rPr lang="en-US" dirty="0"/>
              <a:t> </a:t>
            </a:r>
          </a:p>
          <a:p>
            <a:r>
              <a:rPr lang="en-US" b="1" dirty="0" err="1"/>
              <a:t>Madde</a:t>
            </a:r>
            <a:r>
              <a:rPr lang="en-US" b="1" dirty="0"/>
              <a:t> 55</a:t>
            </a:r>
            <a:r>
              <a:rPr lang="en-US" dirty="0"/>
              <a:t> -</a:t>
            </a:r>
            <a:r>
              <a:rPr lang="en-US" dirty="0" err="1"/>
              <a:t>Eğitim-öğretim</a:t>
            </a:r>
            <a:r>
              <a:rPr lang="en-US" dirty="0"/>
              <a:t> </a:t>
            </a:r>
            <a:r>
              <a:rPr lang="en-US" dirty="0" err="1"/>
              <a:t>kurumlarındaki</a:t>
            </a:r>
            <a:r>
              <a:rPr lang="en-US" dirty="0"/>
              <a:t> </a:t>
            </a:r>
            <a:r>
              <a:rPr lang="en-US" dirty="0" err="1"/>
              <a:t>rehberlik</a:t>
            </a:r>
            <a:r>
              <a:rPr lang="en-US" dirty="0"/>
              <a:t> </a:t>
            </a:r>
            <a:r>
              <a:rPr lang="en-US" dirty="0" err="1"/>
              <a:t>ve</a:t>
            </a:r>
            <a:r>
              <a:rPr lang="en-US" dirty="0"/>
              <a:t> </a:t>
            </a:r>
            <a:r>
              <a:rPr lang="en-US" dirty="0" err="1"/>
              <a:t>psikolojik</a:t>
            </a:r>
            <a:r>
              <a:rPr lang="en-US" dirty="0"/>
              <a:t> </a:t>
            </a:r>
            <a:r>
              <a:rPr lang="en-US" dirty="0" err="1"/>
              <a:t>danışma</a:t>
            </a:r>
            <a:r>
              <a:rPr lang="en-US" dirty="0"/>
              <a:t> </a:t>
            </a:r>
            <a:r>
              <a:rPr lang="en-US" dirty="0" err="1"/>
              <a:t>servislerinde</a:t>
            </a:r>
            <a:r>
              <a:rPr lang="en-US" dirty="0"/>
              <a:t> </a:t>
            </a:r>
            <a:r>
              <a:rPr lang="en-US" dirty="0" err="1"/>
              <a:t>görevli</a:t>
            </a:r>
            <a:r>
              <a:rPr lang="en-US" dirty="0"/>
              <a:t> </a:t>
            </a:r>
            <a:r>
              <a:rPr lang="en-US" dirty="0" err="1"/>
              <a:t>psikolojik</a:t>
            </a:r>
            <a:r>
              <a:rPr lang="en-US" dirty="0"/>
              <a:t> </a:t>
            </a:r>
            <a:r>
              <a:rPr lang="en-US" dirty="0" err="1"/>
              <a:t>danışmanlara</a:t>
            </a:r>
            <a:r>
              <a:rPr lang="en-US" dirty="0"/>
              <a:t> </a:t>
            </a:r>
            <a:r>
              <a:rPr lang="en-US" dirty="0" err="1"/>
              <a:t>yönetim</a:t>
            </a:r>
            <a:r>
              <a:rPr lang="en-US" dirty="0"/>
              <a:t>, </a:t>
            </a:r>
            <a:r>
              <a:rPr lang="en-US" dirty="0" err="1"/>
              <a:t>büro</a:t>
            </a:r>
            <a:r>
              <a:rPr lang="en-US" dirty="0"/>
              <a:t> </a:t>
            </a:r>
            <a:r>
              <a:rPr lang="en-US" dirty="0" err="1"/>
              <a:t>işlerinde</a:t>
            </a:r>
            <a:r>
              <a:rPr lang="en-US" dirty="0"/>
              <a:t>, </a:t>
            </a:r>
            <a:r>
              <a:rPr lang="en-US" dirty="0" err="1"/>
              <a:t>ders</a:t>
            </a:r>
            <a:r>
              <a:rPr lang="en-US" dirty="0"/>
              <a:t>, </a:t>
            </a:r>
            <a:r>
              <a:rPr lang="en-US" dirty="0" err="1"/>
              <a:t>nöbet</a:t>
            </a:r>
            <a:r>
              <a:rPr lang="en-US" dirty="0"/>
              <a:t> </a:t>
            </a:r>
            <a:r>
              <a:rPr lang="en-US" dirty="0" err="1"/>
              <a:t>ve</a:t>
            </a:r>
            <a:r>
              <a:rPr lang="en-US" dirty="0"/>
              <a:t> </a:t>
            </a:r>
            <a:r>
              <a:rPr lang="en-US" dirty="0" err="1"/>
              <a:t>sınav</a:t>
            </a:r>
            <a:r>
              <a:rPr lang="en-US" dirty="0"/>
              <a:t> </a:t>
            </a:r>
            <a:r>
              <a:rPr lang="en-US" dirty="0" err="1"/>
              <a:t>gibi</a:t>
            </a:r>
            <a:r>
              <a:rPr lang="en-US" dirty="0"/>
              <a:t> </a:t>
            </a:r>
            <a:r>
              <a:rPr lang="en-US" dirty="0" err="1"/>
              <a:t>rehberlik</a:t>
            </a:r>
            <a:r>
              <a:rPr lang="en-US" dirty="0"/>
              <a:t> </a:t>
            </a:r>
            <a:r>
              <a:rPr lang="en-US" dirty="0" err="1"/>
              <a:t>ve</a:t>
            </a:r>
            <a:r>
              <a:rPr lang="en-US" dirty="0"/>
              <a:t> </a:t>
            </a:r>
            <a:r>
              <a:rPr lang="en-US" dirty="0" err="1"/>
              <a:t>psikolojik</a:t>
            </a:r>
            <a:r>
              <a:rPr lang="en-US" dirty="0"/>
              <a:t> </a:t>
            </a:r>
            <a:r>
              <a:rPr lang="en-US" dirty="0" err="1"/>
              <a:t>danışmadaki</a:t>
            </a:r>
            <a:r>
              <a:rPr lang="en-US" dirty="0"/>
              <a:t> </a:t>
            </a:r>
            <a:r>
              <a:rPr lang="en-US" dirty="0" err="1"/>
              <a:t>hizmet</a:t>
            </a:r>
            <a:r>
              <a:rPr lang="en-US" dirty="0"/>
              <a:t> </a:t>
            </a:r>
            <a:r>
              <a:rPr lang="en-US" dirty="0" err="1"/>
              <a:t>alanlarıyla</a:t>
            </a:r>
            <a:r>
              <a:rPr lang="en-US" dirty="0"/>
              <a:t> </a:t>
            </a:r>
            <a:r>
              <a:rPr lang="en-US" dirty="0" err="1"/>
              <a:t>ilişkisiz</a:t>
            </a:r>
            <a:r>
              <a:rPr lang="en-US" dirty="0"/>
              <a:t> </a:t>
            </a:r>
            <a:r>
              <a:rPr lang="en-US" dirty="0" err="1"/>
              <a:t>konularda</a:t>
            </a:r>
            <a:r>
              <a:rPr lang="en-US" dirty="0"/>
              <a:t> </a:t>
            </a:r>
            <a:r>
              <a:rPr lang="en-US" dirty="0" err="1"/>
              <a:t>görev</a:t>
            </a:r>
            <a:r>
              <a:rPr lang="en-US" dirty="0"/>
              <a:t> </a:t>
            </a:r>
            <a:r>
              <a:rPr lang="en-US" dirty="0" err="1"/>
              <a:t>verilemez</a:t>
            </a:r>
            <a:r>
              <a:rPr lang="en-US" dirty="0"/>
              <a:t>. </a:t>
            </a:r>
            <a:r>
              <a:rPr lang="en-US" dirty="0" err="1"/>
              <a:t>Ancak</a:t>
            </a:r>
            <a:r>
              <a:rPr lang="en-US" dirty="0"/>
              <a:t> </a:t>
            </a:r>
            <a:r>
              <a:rPr lang="en-US" dirty="0" err="1"/>
              <a:t>bu</a:t>
            </a:r>
            <a:r>
              <a:rPr lang="en-US" dirty="0"/>
              <a:t> durum </a:t>
            </a:r>
            <a:r>
              <a:rPr lang="en-US" dirty="0" err="1"/>
              <a:t>yönetici</a:t>
            </a:r>
            <a:r>
              <a:rPr lang="en-US" dirty="0"/>
              <a:t> </a:t>
            </a:r>
            <a:r>
              <a:rPr lang="en-US" dirty="0" err="1"/>
              <a:t>olarak</a:t>
            </a:r>
            <a:r>
              <a:rPr lang="en-US" dirty="0"/>
              <a:t> </a:t>
            </a:r>
            <a:r>
              <a:rPr lang="en-US" dirty="0" err="1"/>
              <a:t>atanmalarına</a:t>
            </a:r>
            <a:r>
              <a:rPr lang="en-US" dirty="0"/>
              <a:t> </a:t>
            </a:r>
            <a:r>
              <a:rPr lang="en-US" dirty="0" err="1"/>
              <a:t>engel</a:t>
            </a:r>
            <a:r>
              <a:rPr lang="en-US" dirty="0"/>
              <a:t> </a:t>
            </a:r>
            <a:r>
              <a:rPr lang="en-US" dirty="0" err="1"/>
              <a:t>teşkil</a:t>
            </a:r>
            <a:r>
              <a:rPr lang="en-US" dirty="0"/>
              <a:t> </a:t>
            </a:r>
            <a:r>
              <a:rPr lang="en-US" dirty="0" err="1"/>
              <a:t>etmez</a:t>
            </a:r>
            <a:r>
              <a:rPr lang="en-US" dirty="0"/>
              <a:t>. </a:t>
            </a:r>
          </a:p>
          <a:p>
            <a:endParaRPr lang="en-US" dirty="0"/>
          </a:p>
        </p:txBody>
      </p:sp>
    </p:spTree>
    <p:extLst>
      <p:ext uri="{BB962C8B-B14F-4D97-AF65-F5344CB8AC3E}">
        <p14:creationId xmlns:p14="http://schemas.microsoft.com/office/powerpoint/2010/main" val="3607978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smtClean="0">
                <a:solidFill>
                  <a:srgbClr val="C00000"/>
                </a:solidFill>
              </a:rPr>
              <a:t>IMPLEMENTATION !!!</a:t>
            </a:r>
          </a:p>
        </p:txBody>
      </p:sp>
      <p:sp>
        <p:nvSpPr>
          <p:cNvPr id="54275" name="Rectangle 3"/>
          <p:cNvSpPr>
            <a:spLocks noGrp="1" noChangeArrowheads="1"/>
          </p:cNvSpPr>
          <p:nvPr>
            <p:ph type="body" idx="1"/>
          </p:nvPr>
        </p:nvSpPr>
        <p:spPr/>
        <p:txBody>
          <a:bodyPr/>
          <a:lstStyle/>
          <a:p>
            <a:pPr eaLnBrk="1" hangingPunct="1"/>
            <a:endParaRPr lang="en-US" altLang="en-US" dirty="0" smtClean="0">
              <a:solidFill>
                <a:srgbClr val="002060"/>
              </a:solidFill>
            </a:endParaRPr>
          </a:p>
          <a:p>
            <a:pPr eaLnBrk="1" hangingPunct="1"/>
            <a:r>
              <a:rPr lang="en-US" altLang="en-US" dirty="0" smtClean="0">
                <a:solidFill>
                  <a:srgbClr val="002060"/>
                </a:solidFill>
              </a:rPr>
              <a:t>Administrator Support</a:t>
            </a:r>
          </a:p>
          <a:p>
            <a:pPr eaLnBrk="1" hangingPunct="1"/>
            <a:endParaRPr lang="en-US" altLang="en-US" dirty="0" smtClean="0">
              <a:solidFill>
                <a:srgbClr val="002060"/>
              </a:solidFill>
            </a:endParaRPr>
          </a:p>
          <a:p>
            <a:pPr eaLnBrk="1" hangingPunct="1"/>
            <a:r>
              <a:rPr lang="en-US" altLang="en-US" dirty="0" smtClean="0">
                <a:solidFill>
                  <a:srgbClr val="002060"/>
                </a:solidFill>
              </a:rPr>
              <a:t>Planned Steps</a:t>
            </a:r>
          </a:p>
          <a:p>
            <a:pPr eaLnBrk="1" hangingPunct="1"/>
            <a:endParaRPr lang="en-US" altLang="en-US" dirty="0" smtClean="0">
              <a:solidFill>
                <a:srgbClr val="002060"/>
              </a:solidFill>
            </a:endParaRPr>
          </a:p>
          <a:p>
            <a:pPr eaLnBrk="1" hangingPunct="1"/>
            <a:r>
              <a:rPr lang="en-US" altLang="en-US" dirty="0" smtClean="0">
                <a:solidFill>
                  <a:srgbClr val="002060"/>
                </a:solidFill>
              </a:rPr>
              <a:t>On-going Program Evaluation</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63</a:t>
            </a:fld>
            <a:endParaRPr lang="en-US"/>
          </a:p>
        </p:txBody>
      </p:sp>
    </p:spTree>
    <p:extLst>
      <p:ext uri="{BB962C8B-B14F-4D97-AF65-F5344CB8AC3E}">
        <p14:creationId xmlns:p14="http://schemas.microsoft.com/office/powerpoint/2010/main" val="1243811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solidFill>
                  <a:srgbClr val="C00000"/>
                </a:solidFill>
              </a:rPr>
              <a:t>Steps to Implementation</a:t>
            </a:r>
          </a:p>
        </p:txBody>
      </p:sp>
      <p:sp>
        <p:nvSpPr>
          <p:cNvPr id="55299" name="Rectangle 3"/>
          <p:cNvSpPr>
            <a:spLocks noGrp="1" noChangeArrowheads="1"/>
          </p:cNvSpPr>
          <p:nvPr>
            <p:ph type="body" idx="1"/>
          </p:nvPr>
        </p:nvSpPr>
        <p:spPr/>
        <p:txBody>
          <a:bodyPr/>
          <a:lstStyle/>
          <a:p>
            <a:pPr eaLnBrk="1" hangingPunct="1">
              <a:buFont typeface="Wingdings" pitchFamily="2" charset="2"/>
              <a:buNone/>
            </a:pPr>
            <a:r>
              <a:rPr lang="en-US" altLang="en-US" sz="2800" dirty="0" smtClean="0"/>
              <a:t>	</a:t>
            </a:r>
            <a:r>
              <a:rPr lang="en-US" altLang="en-US" sz="2900" dirty="0" smtClean="0">
                <a:solidFill>
                  <a:srgbClr val="002060"/>
                </a:solidFill>
              </a:rPr>
              <a:t>What if my school doesn’t want to change?</a:t>
            </a:r>
          </a:p>
          <a:p>
            <a:pPr eaLnBrk="1" hangingPunct="1">
              <a:buFont typeface="Wingdings" pitchFamily="2" charset="2"/>
              <a:buNone/>
            </a:pPr>
            <a:r>
              <a:rPr lang="en-US" altLang="en-US" sz="2800" dirty="0" smtClean="0">
                <a:solidFill>
                  <a:srgbClr val="002060"/>
                </a:solidFill>
              </a:rPr>
              <a:t>	Ask yourself…</a:t>
            </a:r>
          </a:p>
          <a:p>
            <a:pPr lvl="1" eaLnBrk="1" hangingPunct="1"/>
            <a:r>
              <a:rPr lang="en-US" altLang="en-US" sz="2400" dirty="0" smtClean="0">
                <a:solidFill>
                  <a:srgbClr val="002060"/>
                </a:solidFill>
              </a:rPr>
              <a:t>What are my students’ needs?</a:t>
            </a:r>
          </a:p>
          <a:p>
            <a:pPr lvl="1" eaLnBrk="1" hangingPunct="1"/>
            <a:r>
              <a:rPr lang="en-US" altLang="en-US" sz="2400" dirty="0" smtClean="0">
                <a:solidFill>
                  <a:srgbClr val="002060"/>
                </a:solidFill>
              </a:rPr>
              <a:t>What do I want to change?</a:t>
            </a:r>
          </a:p>
          <a:p>
            <a:pPr lvl="1" eaLnBrk="1" hangingPunct="1"/>
            <a:r>
              <a:rPr lang="en-US" altLang="en-US" sz="2400" dirty="0" smtClean="0">
                <a:solidFill>
                  <a:srgbClr val="002060"/>
                </a:solidFill>
              </a:rPr>
              <a:t>What do I have the power to change?</a:t>
            </a:r>
          </a:p>
          <a:p>
            <a:pPr lvl="1" eaLnBrk="1" hangingPunct="1"/>
            <a:r>
              <a:rPr lang="en-US" altLang="en-US" sz="2400" dirty="0" smtClean="0">
                <a:solidFill>
                  <a:srgbClr val="002060"/>
                </a:solidFill>
              </a:rPr>
              <a:t>What am I already doing that can be measured?</a:t>
            </a:r>
          </a:p>
          <a:p>
            <a:pPr lvl="1" eaLnBrk="1" hangingPunct="1"/>
            <a:r>
              <a:rPr lang="en-US" altLang="en-US" sz="2400" dirty="0" smtClean="0">
                <a:solidFill>
                  <a:srgbClr val="002060"/>
                </a:solidFill>
              </a:rPr>
              <a:t>Start small and </a:t>
            </a:r>
            <a:r>
              <a:rPr lang="en-US" altLang="en-US" sz="2400" dirty="0" smtClean="0">
                <a:solidFill>
                  <a:srgbClr val="002060"/>
                </a:solidFill>
              </a:rPr>
              <a:t>use that data to support further expansion and change</a:t>
            </a:r>
          </a:p>
          <a:p>
            <a:pPr lvl="1" eaLnBrk="1" hangingPunct="1"/>
            <a:endParaRPr lang="en-US" altLang="en-US" sz="2500" dirty="0" smtClean="0"/>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64</a:t>
            </a:fld>
            <a:endParaRPr lang="en-US"/>
          </a:p>
        </p:txBody>
      </p:sp>
    </p:spTree>
    <p:extLst>
      <p:ext uri="{BB962C8B-B14F-4D97-AF65-F5344CB8AC3E}">
        <p14:creationId xmlns:p14="http://schemas.microsoft.com/office/powerpoint/2010/main" val="741611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altLang="en-US" dirty="0" smtClean="0"/>
          </a:p>
        </p:txBody>
      </p:sp>
      <p:sp>
        <p:nvSpPr>
          <p:cNvPr id="56323" name="Rectangle 3"/>
          <p:cNvSpPr>
            <a:spLocks noGrp="1" noChangeArrowheads="1"/>
          </p:cNvSpPr>
          <p:nvPr>
            <p:ph type="body" idx="1"/>
          </p:nvPr>
        </p:nvSpPr>
        <p:spPr/>
        <p:txBody>
          <a:bodyPr/>
          <a:lstStyle/>
          <a:p>
            <a:pPr eaLnBrk="1" hangingPunct="1">
              <a:buFont typeface="Wingdings" pitchFamily="2" charset="2"/>
              <a:buNone/>
            </a:pPr>
            <a:r>
              <a:rPr lang="en-US" altLang="en-US" dirty="0" smtClean="0"/>
              <a:t>1.  </a:t>
            </a:r>
            <a:r>
              <a:rPr lang="en-US" altLang="en-US" dirty="0" smtClean="0">
                <a:solidFill>
                  <a:srgbClr val="002060"/>
                </a:solidFill>
              </a:rPr>
              <a:t>Planning the Program</a:t>
            </a:r>
          </a:p>
          <a:p>
            <a:pPr eaLnBrk="1" hangingPunct="1">
              <a:buFont typeface="Wingdings" pitchFamily="2" charset="2"/>
              <a:buNone/>
            </a:pPr>
            <a:endParaRPr lang="en-US" altLang="en-US" dirty="0" smtClean="0">
              <a:solidFill>
                <a:srgbClr val="002060"/>
              </a:solidFill>
            </a:endParaRPr>
          </a:p>
          <a:p>
            <a:pPr eaLnBrk="1" hangingPunct="1">
              <a:buFont typeface="Wingdings" pitchFamily="2" charset="2"/>
              <a:buNone/>
            </a:pPr>
            <a:r>
              <a:rPr lang="en-US" altLang="en-US" dirty="0" smtClean="0">
                <a:solidFill>
                  <a:srgbClr val="002060"/>
                </a:solidFill>
              </a:rPr>
              <a:t>2.  Building Your Foundation</a:t>
            </a:r>
          </a:p>
          <a:p>
            <a:pPr eaLnBrk="1" hangingPunct="1">
              <a:buFont typeface="Wingdings" pitchFamily="2" charset="2"/>
              <a:buNone/>
            </a:pPr>
            <a:endParaRPr lang="en-US" altLang="en-US" dirty="0" smtClean="0">
              <a:solidFill>
                <a:srgbClr val="002060"/>
              </a:solidFill>
            </a:endParaRPr>
          </a:p>
          <a:p>
            <a:pPr eaLnBrk="1" hangingPunct="1">
              <a:buFont typeface="Wingdings" pitchFamily="2" charset="2"/>
              <a:buNone/>
            </a:pPr>
            <a:r>
              <a:rPr lang="en-US" altLang="en-US" dirty="0" smtClean="0">
                <a:solidFill>
                  <a:srgbClr val="002060"/>
                </a:solidFill>
              </a:rPr>
              <a:t>3.  Designing the Delivery System</a:t>
            </a:r>
          </a:p>
          <a:p>
            <a:pPr eaLnBrk="1" hangingPunct="1">
              <a:buFont typeface="Wingdings" pitchFamily="2" charset="2"/>
              <a:buNone/>
            </a:pPr>
            <a:endParaRPr lang="en-US" altLang="en-US" dirty="0" smtClean="0">
              <a:solidFill>
                <a:srgbClr val="002060"/>
              </a:solidFill>
            </a:endParaRPr>
          </a:p>
          <a:p>
            <a:pPr eaLnBrk="1" hangingPunct="1">
              <a:buFont typeface="Wingdings" pitchFamily="2" charset="2"/>
              <a:buNone/>
            </a:pPr>
            <a:r>
              <a:rPr lang="en-US" altLang="en-US" dirty="0" smtClean="0">
                <a:solidFill>
                  <a:srgbClr val="002060"/>
                </a:solidFill>
              </a:rPr>
              <a:t>4.  Implementing the Program</a:t>
            </a:r>
          </a:p>
          <a:p>
            <a:pPr eaLnBrk="1" hangingPunct="1">
              <a:buFont typeface="Wingdings" pitchFamily="2" charset="2"/>
              <a:buNone/>
            </a:pPr>
            <a:endParaRPr lang="en-US" altLang="en-US" dirty="0" smtClean="0">
              <a:solidFill>
                <a:srgbClr val="002060"/>
              </a:solidFill>
            </a:endParaRPr>
          </a:p>
          <a:p>
            <a:pPr eaLnBrk="1" hangingPunct="1">
              <a:buFont typeface="Wingdings" pitchFamily="2" charset="2"/>
              <a:buNone/>
            </a:pPr>
            <a:r>
              <a:rPr lang="en-US" altLang="en-US" dirty="0" smtClean="0">
                <a:solidFill>
                  <a:srgbClr val="002060"/>
                </a:solidFill>
              </a:rPr>
              <a:t>.  Making the Program Accountable</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65</a:t>
            </a:fld>
            <a:endParaRPr lang="en-US"/>
          </a:p>
        </p:txBody>
      </p:sp>
    </p:spTree>
    <p:extLst>
      <p:ext uri="{BB962C8B-B14F-4D97-AF65-F5344CB8AC3E}">
        <p14:creationId xmlns:p14="http://schemas.microsoft.com/office/powerpoint/2010/main" val="81248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dirty="0" smtClean="0">
                <a:solidFill>
                  <a:srgbClr val="C00000"/>
                </a:solidFill>
              </a:rPr>
              <a:t>Next Steps</a:t>
            </a:r>
          </a:p>
        </p:txBody>
      </p:sp>
      <p:sp>
        <p:nvSpPr>
          <p:cNvPr id="57347" name="Rectangle 3"/>
          <p:cNvSpPr>
            <a:spLocks noGrp="1" noChangeArrowheads="1"/>
          </p:cNvSpPr>
          <p:nvPr>
            <p:ph type="body" idx="1"/>
          </p:nvPr>
        </p:nvSpPr>
        <p:spPr/>
        <p:txBody>
          <a:bodyPr/>
          <a:lstStyle/>
          <a:p>
            <a:pPr eaLnBrk="1" hangingPunct="1"/>
            <a:r>
              <a:rPr lang="en-US" altLang="en-US" dirty="0" smtClean="0">
                <a:solidFill>
                  <a:srgbClr val="002060"/>
                </a:solidFill>
              </a:rPr>
              <a:t>Review action plans</a:t>
            </a:r>
          </a:p>
          <a:p>
            <a:pPr eaLnBrk="1" hangingPunct="1"/>
            <a:endParaRPr lang="en-US" altLang="en-US" dirty="0" smtClean="0">
              <a:solidFill>
                <a:srgbClr val="002060"/>
              </a:solidFill>
            </a:endParaRPr>
          </a:p>
          <a:p>
            <a:pPr eaLnBrk="1" hangingPunct="1"/>
            <a:r>
              <a:rPr lang="en-US" altLang="en-US" dirty="0" smtClean="0">
                <a:solidFill>
                  <a:srgbClr val="002060"/>
                </a:solidFill>
              </a:rPr>
              <a:t>Learn from experience</a:t>
            </a:r>
          </a:p>
          <a:p>
            <a:pPr eaLnBrk="1" hangingPunct="1"/>
            <a:endParaRPr lang="en-US" altLang="en-US" dirty="0" smtClean="0">
              <a:solidFill>
                <a:srgbClr val="002060"/>
              </a:solidFill>
            </a:endParaRPr>
          </a:p>
          <a:p>
            <a:pPr eaLnBrk="1" hangingPunct="1"/>
            <a:r>
              <a:rPr lang="en-US" altLang="en-US" dirty="0" smtClean="0">
                <a:solidFill>
                  <a:srgbClr val="002060"/>
                </a:solidFill>
              </a:rPr>
              <a:t>Look at ways to implement new pieces of the National Model each year for 3 -5 years</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66</a:t>
            </a:fld>
            <a:endParaRPr lang="en-US"/>
          </a:p>
        </p:txBody>
      </p:sp>
    </p:spTree>
    <p:extLst>
      <p:ext uri="{BB962C8B-B14F-4D97-AF65-F5344CB8AC3E}">
        <p14:creationId xmlns:p14="http://schemas.microsoft.com/office/powerpoint/2010/main" val="1705088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altLang="en-US" dirty="0" smtClean="0">
              <a:solidFill>
                <a:srgbClr val="C00000"/>
              </a:solidFill>
            </a:endParaRPr>
          </a:p>
        </p:txBody>
      </p:sp>
      <p:sp>
        <p:nvSpPr>
          <p:cNvPr id="58371" name="Rectangle 3"/>
          <p:cNvSpPr>
            <a:spLocks noGrp="1" noChangeArrowheads="1"/>
          </p:cNvSpPr>
          <p:nvPr>
            <p:ph type="body" idx="1"/>
          </p:nvPr>
        </p:nvSpPr>
        <p:spPr>
          <a:xfrm>
            <a:off x="304800" y="1828800"/>
            <a:ext cx="8500872" cy="4270248"/>
          </a:xfrm>
        </p:spPr>
        <p:txBody>
          <a:bodyPr/>
          <a:lstStyle/>
          <a:p>
            <a:pPr eaLnBrk="1" hangingPunct="1"/>
            <a:r>
              <a:rPr lang="en-US" altLang="en-US" dirty="0" smtClean="0">
                <a:solidFill>
                  <a:srgbClr val="002060"/>
                </a:solidFill>
              </a:rPr>
              <a:t>Start with what you can manage</a:t>
            </a:r>
          </a:p>
          <a:p>
            <a:pPr eaLnBrk="1" hangingPunct="1"/>
            <a:r>
              <a:rPr lang="en-US" altLang="en-US" dirty="0" smtClean="0">
                <a:solidFill>
                  <a:srgbClr val="002060"/>
                </a:solidFill>
              </a:rPr>
              <a:t>Align with school and national goals</a:t>
            </a:r>
          </a:p>
          <a:p>
            <a:pPr eaLnBrk="1" hangingPunct="1"/>
            <a:r>
              <a:rPr lang="en-US" altLang="en-US" dirty="0" smtClean="0">
                <a:solidFill>
                  <a:srgbClr val="002060"/>
                </a:solidFill>
              </a:rPr>
              <a:t>Collect data! </a:t>
            </a:r>
          </a:p>
          <a:p>
            <a:pPr eaLnBrk="1" hangingPunct="1"/>
            <a:r>
              <a:rPr lang="en-US" altLang="en-US" dirty="0" smtClean="0">
                <a:solidFill>
                  <a:srgbClr val="002060"/>
                </a:solidFill>
              </a:rPr>
              <a:t>Write measurable goals and objectives that are reasonable</a:t>
            </a:r>
          </a:p>
          <a:p>
            <a:pPr eaLnBrk="1" hangingPunct="1"/>
            <a:r>
              <a:rPr lang="en-US" altLang="en-US" dirty="0" smtClean="0">
                <a:solidFill>
                  <a:srgbClr val="002060"/>
                </a:solidFill>
              </a:rPr>
              <a:t>Write plans early, review them regularly</a:t>
            </a:r>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67</a:t>
            </a:fld>
            <a:endParaRPr lang="en-US"/>
          </a:p>
        </p:txBody>
      </p:sp>
    </p:spTree>
    <p:extLst>
      <p:ext uri="{BB962C8B-B14F-4D97-AF65-F5344CB8AC3E}">
        <p14:creationId xmlns:p14="http://schemas.microsoft.com/office/powerpoint/2010/main" val="187467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smtClean="0">
                <a:solidFill>
                  <a:srgbClr val="C00000"/>
                </a:solidFill>
              </a:rPr>
              <a:t>Best Practices</a:t>
            </a:r>
          </a:p>
        </p:txBody>
      </p:sp>
      <p:sp>
        <p:nvSpPr>
          <p:cNvPr id="59395" name="Rectangle 3"/>
          <p:cNvSpPr>
            <a:spLocks noGrp="1" noChangeArrowheads="1"/>
          </p:cNvSpPr>
          <p:nvPr>
            <p:ph type="body" idx="1"/>
          </p:nvPr>
        </p:nvSpPr>
        <p:spPr/>
        <p:txBody>
          <a:bodyPr/>
          <a:lstStyle/>
          <a:p>
            <a:pPr eaLnBrk="1" hangingPunct="1"/>
            <a:r>
              <a:rPr lang="en-US" altLang="en-US" smtClean="0"/>
              <a:t>Understand the trends, work with the details</a:t>
            </a:r>
          </a:p>
          <a:p>
            <a:pPr eaLnBrk="1" hangingPunct="1">
              <a:buFont typeface="Wingdings" pitchFamily="2" charset="2"/>
              <a:buNone/>
            </a:pPr>
            <a:endParaRPr lang="en-US" altLang="en-US" smtClean="0"/>
          </a:p>
          <a:p>
            <a:pPr eaLnBrk="1" hangingPunct="1"/>
            <a:r>
              <a:rPr lang="en-US" altLang="en-US" smtClean="0"/>
              <a:t>Collaborate with others at your school</a:t>
            </a:r>
          </a:p>
          <a:p>
            <a:pPr eaLnBrk="1" hangingPunct="1">
              <a:buFont typeface="Wingdings" pitchFamily="2" charset="2"/>
              <a:buNone/>
            </a:pPr>
            <a:endParaRPr lang="en-US" altLang="en-US" smtClean="0"/>
          </a:p>
          <a:p>
            <a:pPr eaLnBrk="1" hangingPunct="1"/>
            <a:r>
              <a:rPr lang="en-US" altLang="en-US" smtClean="0"/>
              <a:t>Collaborate with other schools</a:t>
            </a:r>
          </a:p>
          <a:p>
            <a:pPr eaLnBrk="1" hangingPunct="1">
              <a:buFont typeface="Wingdings" pitchFamily="2" charset="2"/>
              <a:buNone/>
            </a:pPr>
            <a:endParaRPr lang="en-US" altLang="en-US" smtClean="0"/>
          </a:p>
        </p:txBody>
      </p:sp>
      <p:sp>
        <p:nvSpPr>
          <p:cNvPr id="2" name="Footer Placeholder 1"/>
          <p:cNvSpPr>
            <a:spLocks noGrp="1"/>
          </p:cNvSpPr>
          <p:nvPr>
            <p:ph type="ftr" sz="quarter" idx="11"/>
          </p:nvPr>
        </p:nvSpPr>
        <p:spPr/>
        <p:txBody>
          <a:bodyPr/>
          <a:lstStyle/>
          <a:p>
            <a:r>
              <a:rPr lang="en-US" smtClean="0"/>
              <a:t>Korkut Owen, 2015</a:t>
            </a:r>
            <a:endParaRPr lang="en-US"/>
          </a:p>
        </p:txBody>
      </p:sp>
      <p:sp>
        <p:nvSpPr>
          <p:cNvPr id="3" name="Slide Number Placeholder 2"/>
          <p:cNvSpPr>
            <a:spLocks noGrp="1"/>
          </p:cNvSpPr>
          <p:nvPr>
            <p:ph type="sldNum" sz="quarter" idx="12"/>
          </p:nvPr>
        </p:nvSpPr>
        <p:spPr/>
        <p:txBody>
          <a:bodyPr/>
          <a:lstStyle/>
          <a:p>
            <a:fld id="{B7EF0079-1AFB-4941-A7D8-C6770F766589}" type="slidenum">
              <a:rPr lang="en-US" smtClean="0"/>
              <a:t>68</a:t>
            </a:fld>
            <a:endParaRPr lang="en-US"/>
          </a:p>
        </p:txBody>
      </p:sp>
    </p:spTree>
    <p:extLst>
      <p:ext uri="{BB962C8B-B14F-4D97-AF65-F5344CB8AC3E}">
        <p14:creationId xmlns:p14="http://schemas.microsoft.com/office/powerpoint/2010/main" val="179880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C00000"/>
                </a:solidFill>
              </a:rPr>
              <a:t>The American School Counselor Association </a:t>
            </a:r>
            <a:r>
              <a:rPr lang="en-US" altLang="en-US" sz="3200" dirty="0" smtClean="0">
                <a:solidFill>
                  <a:srgbClr val="C00000"/>
                </a:solidFill>
              </a:rPr>
              <a:t>2</a:t>
            </a:r>
            <a:endParaRPr lang="en-US" dirty="0"/>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7</a:t>
            </a:fld>
            <a:endParaRPr lang="en-US"/>
          </a:p>
        </p:txBody>
      </p:sp>
      <p:sp>
        <p:nvSpPr>
          <p:cNvPr id="5" name="Content Placeholder 4"/>
          <p:cNvSpPr>
            <a:spLocks noGrp="1"/>
          </p:cNvSpPr>
          <p:nvPr>
            <p:ph sz="quarter" idx="1"/>
          </p:nvPr>
        </p:nvSpPr>
        <p:spPr/>
        <p:txBody>
          <a:bodyPr/>
          <a:lstStyle/>
          <a:p>
            <a:pPr>
              <a:lnSpc>
                <a:spcPct val="90000"/>
              </a:lnSpc>
            </a:pPr>
            <a:r>
              <a:rPr lang="en-US" altLang="en-US" dirty="0">
                <a:solidFill>
                  <a:srgbClr val="002060"/>
                </a:solidFill>
              </a:rPr>
              <a:t>Operate from a formal set of Student Learning Objectives that are</a:t>
            </a:r>
          </a:p>
          <a:p>
            <a:pPr lvl="1">
              <a:lnSpc>
                <a:spcPct val="90000"/>
              </a:lnSpc>
            </a:pPr>
            <a:endParaRPr lang="en-US" altLang="en-US" dirty="0" smtClean="0">
              <a:solidFill>
                <a:srgbClr val="002060"/>
              </a:solidFill>
            </a:endParaRPr>
          </a:p>
          <a:p>
            <a:pPr lvl="1">
              <a:lnSpc>
                <a:spcPct val="90000"/>
              </a:lnSpc>
            </a:pPr>
            <a:r>
              <a:rPr lang="en-US" altLang="en-US" dirty="0" smtClean="0">
                <a:solidFill>
                  <a:srgbClr val="002060"/>
                </a:solidFill>
              </a:rPr>
              <a:t>Connected </a:t>
            </a:r>
            <a:r>
              <a:rPr lang="en-US" altLang="en-US" dirty="0">
                <a:solidFill>
                  <a:srgbClr val="002060"/>
                </a:solidFill>
              </a:rPr>
              <a:t>to National Standards</a:t>
            </a:r>
          </a:p>
          <a:p>
            <a:pPr lvl="1">
              <a:lnSpc>
                <a:spcPct val="90000"/>
              </a:lnSpc>
            </a:pPr>
            <a:r>
              <a:rPr lang="en-US" altLang="en-US" dirty="0" smtClean="0">
                <a:solidFill>
                  <a:srgbClr val="002060"/>
                </a:solidFill>
              </a:rPr>
              <a:t>Based </a:t>
            </a:r>
            <a:r>
              <a:rPr lang="en-US" altLang="en-US" dirty="0">
                <a:solidFill>
                  <a:srgbClr val="002060"/>
                </a:solidFill>
              </a:rPr>
              <a:t>on measurable student learning outcomes</a:t>
            </a:r>
          </a:p>
          <a:p>
            <a:pPr>
              <a:lnSpc>
                <a:spcPct val="90000"/>
              </a:lnSpc>
            </a:pPr>
            <a:endParaRPr lang="en-US" altLang="en-US" b="1" dirty="0" smtClean="0">
              <a:solidFill>
                <a:srgbClr val="002060"/>
              </a:solidFill>
            </a:endParaRPr>
          </a:p>
          <a:p>
            <a:pPr>
              <a:lnSpc>
                <a:spcPct val="90000"/>
              </a:lnSpc>
            </a:pPr>
            <a:r>
              <a:rPr lang="en-US" altLang="en-US" dirty="0" smtClean="0">
                <a:solidFill>
                  <a:srgbClr val="002060"/>
                </a:solidFill>
              </a:rPr>
              <a:t>Are </a:t>
            </a:r>
            <a:r>
              <a:rPr lang="en-US" altLang="en-US" dirty="0">
                <a:solidFill>
                  <a:srgbClr val="002060"/>
                </a:solidFill>
              </a:rPr>
              <a:t>data-driven and accountable for student outcomes </a:t>
            </a:r>
          </a:p>
          <a:p>
            <a:endParaRPr lang="en-US" dirty="0"/>
          </a:p>
        </p:txBody>
      </p:sp>
    </p:spTree>
    <p:extLst>
      <p:ext uri="{BB962C8B-B14F-4D97-AF65-F5344CB8AC3E}">
        <p14:creationId xmlns:p14="http://schemas.microsoft.com/office/powerpoint/2010/main" val="309185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Rationale </a:t>
            </a:r>
            <a:endParaRPr lang="en-US" sz="4000" dirty="0">
              <a:solidFill>
                <a:srgbClr val="C00000"/>
              </a:solidFill>
            </a:endParaRPr>
          </a:p>
        </p:txBody>
      </p:sp>
      <p:sp>
        <p:nvSpPr>
          <p:cNvPr id="3" name="Footer Placeholder 2"/>
          <p:cNvSpPr>
            <a:spLocks noGrp="1"/>
          </p:cNvSpPr>
          <p:nvPr>
            <p:ph type="ftr" sz="quarter" idx="11"/>
          </p:nvPr>
        </p:nvSpPr>
        <p:spPr/>
        <p:txBody>
          <a:bodyPr/>
          <a:lstStyle/>
          <a:p>
            <a:r>
              <a:rPr lang="en-US" smtClean="0"/>
              <a:t>Korkut Owen, 2015</a:t>
            </a:r>
            <a:endParaRPr lang="en-US"/>
          </a:p>
        </p:txBody>
      </p:sp>
      <p:sp>
        <p:nvSpPr>
          <p:cNvPr id="4" name="Slide Number Placeholder 3"/>
          <p:cNvSpPr>
            <a:spLocks noGrp="1"/>
          </p:cNvSpPr>
          <p:nvPr>
            <p:ph type="sldNum" sz="quarter" idx="12"/>
          </p:nvPr>
        </p:nvSpPr>
        <p:spPr/>
        <p:txBody>
          <a:bodyPr/>
          <a:lstStyle/>
          <a:p>
            <a:fld id="{B7EF0079-1AFB-4941-A7D8-C6770F766589}" type="slidenum">
              <a:rPr lang="en-US" smtClean="0"/>
              <a:t>8</a:t>
            </a:fld>
            <a:endParaRPr lang="en-US"/>
          </a:p>
        </p:txBody>
      </p:sp>
      <p:sp>
        <p:nvSpPr>
          <p:cNvPr id="5" name="Content Placeholder 4"/>
          <p:cNvSpPr>
            <a:spLocks noGrp="1"/>
          </p:cNvSpPr>
          <p:nvPr>
            <p:ph sz="quarter" idx="1"/>
          </p:nvPr>
        </p:nvSpPr>
        <p:spPr/>
        <p:txBody>
          <a:bodyPr/>
          <a:lstStyle/>
          <a:p>
            <a:r>
              <a:rPr lang="en-US" altLang="en-US" sz="3200" dirty="0">
                <a:solidFill>
                  <a:srgbClr val="002060"/>
                </a:solidFill>
                <a:cs typeface="Times New Roman" charset="0"/>
              </a:rPr>
              <a:t>By aligning a counseling program with the school’s mission and school improvement plan, professional school counselors: </a:t>
            </a:r>
          </a:p>
          <a:p>
            <a:pPr lvl="1">
              <a:spcBef>
                <a:spcPct val="50000"/>
              </a:spcBef>
            </a:pPr>
            <a:r>
              <a:rPr lang="en-US" altLang="en-US" sz="2800" dirty="0">
                <a:solidFill>
                  <a:srgbClr val="002060"/>
                </a:solidFill>
                <a:cs typeface="Times New Roman" charset="0"/>
              </a:rPr>
              <a:t>partner as leaders in systemic change</a:t>
            </a:r>
          </a:p>
          <a:p>
            <a:pPr lvl="1">
              <a:spcBef>
                <a:spcPct val="50000"/>
              </a:spcBef>
            </a:pPr>
            <a:r>
              <a:rPr lang="en-US" altLang="en-US" sz="2800" dirty="0">
                <a:solidFill>
                  <a:srgbClr val="002060"/>
                </a:solidFill>
                <a:cs typeface="Times New Roman" charset="0"/>
              </a:rPr>
              <a:t>ensure equity and access</a:t>
            </a:r>
          </a:p>
          <a:p>
            <a:pPr lvl="1">
              <a:spcBef>
                <a:spcPct val="50000"/>
              </a:spcBef>
            </a:pPr>
            <a:r>
              <a:rPr lang="en-US" altLang="en-US" sz="2800" dirty="0">
                <a:solidFill>
                  <a:srgbClr val="002060"/>
                </a:solidFill>
                <a:cs typeface="Times New Roman" charset="0"/>
              </a:rPr>
              <a:t>promote academic, career and personal/ social development for </a:t>
            </a:r>
            <a:r>
              <a:rPr lang="en-US" altLang="en-US" sz="2800" i="1" u="sng" dirty="0">
                <a:solidFill>
                  <a:srgbClr val="002060"/>
                </a:solidFill>
                <a:cs typeface="Times New Roman" charset="0"/>
              </a:rPr>
              <a:t>every</a:t>
            </a:r>
            <a:r>
              <a:rPr lang="en-US" altLang="en-US" sz="2800" dirty="0">
                <a:solidFill>
                  <a:srgbClr val="002060"/>
                </a:solidFill>
                <a:cs typeface="Times New Roman" charset="0"/>
              </a:rPr>
              <a:t> </a:t>
            </a:r>
            <a:r>
              <a:rPr lang="en-US" altLang="en-US" sz="2800" dirty="0" smtClean="0">
                <a:solidFill>
                  <a:srgbClr val="002060"/>
                </a:solidFill>
                <a:cs typeface="Times New Roman" charset="0"/>
              </a:rPr>
              <a:t>student</a:t>
            </a:r>
            <a:endParaRPr lang="en-US" altLang="en-US" sz="2800" dirty="0">
              <a:solidFill>
                <a:srgbClr val="002060"/>
              </a:solidFill>
              <a:cs typeface="Times New Roman" charset="0"/>
            </a:endParaRPr>
          </a:p>
          <a:p>
            <a:endParaRPr lang="en-US" dirty="0"/>
          </a:p>
        </p:txBody>
      </p:sp>
    </p:spTree>
    <p:extLst>
      <p:ext uri="{BB962C8B-B14F-4D97-AF65-F5344CB8AC3E}">
        <p14:creationId xmlns:p14="http://schemas.microsoft.com/office/powerpoint/2010/main" val="60365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Autofit/>
          </a:bodyPr>
          <a:lstStyle/>
          <a:p>
            <a:r>
              <a:rPr lang="en-US" sz="3600" dirty="0" smtClean="0">
                <a:solidFill>
                  <a:srgbClr val="C00000"/>
                </a:solidFill>
              </a:rPr>
              <a:t>ASCA National </a:t>
            </a:r>
            <a:r>
              <a:rPr lang="en-US" sz="3600" dirty="0">
                <a:solidFill>
                  <a:srgbClr val="C00000"/>
                </a:solidFill>
              </a:rPr>
              <a:t>Model </a:t>
            </a:r>
            <a:r>
              <a:rPr lang="en-US" sz="3600" dirty="0" smtClean="0">
                <a:solidFill>
                  <a:srgbClr val="C00000"/>
                </a:solidFill>
              </a:rPr>
              <a:t> </a:t>
            </a:r>
            <a:endParaRPr lang="en-US" sz="3600" dirty="0">
              <a:solidFill>
                <a:srgbClr val="C00000"/>
              </a:solidFill>
            </a:endParaRPr>
          </a:p>
        </p:txBody>
      </p:sp>
      <p:sp>
        <p:nvSpPr>
          <p:cNvPr id="4" name="Footer Placeholder 3"/>
          <p:cNvSpPr>
            <a:spLocks noGrp="1"/>
          </p:cNvSpPr>
          <p:nvPr>
            <p:ph type="ftr" sz="quarter" idx="11"/>
          </p:nvPr>
        </p:nvSpPr>
        <p:spPr/>
        <p:txBody>
          <a:bodyPr/>
          <a:lstStyle/>
          <a:p>
            <a:r>
              <a:rPr lang="en-US" smtClean="0"/>
              <a:t>Korkut Owen, 2015</a:t>
            </a:r>
            <a:endParaRPr lang="en-US"/>
          </a:p>
        </p:txBody>
      </p:sp>
      <p:sp>
        <p:nvSpPr>
          <p:cNvPr id="5" name="Slide Number Placeholder 4"/>
          <p:cNvSpPr>
            <a:spLocks noGrp="1"/>
          </p:cNvSpPr>
          <p:nvPr>
            <p:ph type="sldNum" sz="quarter" idx="12"/>
          </p:nvPr>
        </p:nvSpPr>
        <p:spPr/>
        <p:txBody>
          <a:bodyPr/>
          <a:lstStyle/>
          <a:p>
            <a:fld id="{B7EF0079-1AFB-4941-A7D8-C6770F766589}" type="slidenum">
              <a:rPr lang="en-US" smtClean="0"/>
              <a:t>9</a:t>
            </a:fld>
            <a:endParaRPr lang="en-US"/>
          </a:p>
        </p:txBody>
      </p:sp>
      <p:sp>
        <p:nvSpPr>
          <p:cNvPr id="3" name="Content Placeholder 2"/>
          <p:cNvSpPr>
            <a:spLocks noGrp="1"/>
          </p:cNvSpPr>
          <p:nvPr>
            <p:ph sz="quarter" idx="1"/>
          </p:nvPr>
        </p:nvSpPr>
        <p:spPr>
          <a:xfrm>
            <a:off x="228600" y="1143000"/>
            <a:ext cx="8580120" cy="5105400"/>
          </a:xfrm>
        </p:spPr>
        <p:txBody>
          <a:bodyPr>
            <a:normAutofit fontScale="77500" lnSpcReduction="20000"/>
          </a:bodyPr>
          <a:lstStyle/>
          <a:p>
            <a:pPr marL="114300" indent="0" algn="ctr">
              <a:buNone/>
            </a:pPr>
            <a:endParaRPr lang="en-US" sz="2800" dirty="0" smtClean="0"/>
          </a:p>
          <a:p>
            <a:pPr marL="114300" indent="0">
              <a:buNone/>
            </a:pPr>
            <a:r>
              <a:rPr lang="en-US" sz="3800" dirty="0">
                <a:solidFill>
                  <a:srgbClr val="002060"/>
                </a:solidFill>
              </a:rPr>
              <a:t>Old question was </a:t>
            </a:r>
            <a:r>
              <a:rPr lang="en-US" sz="3800" dirty="0">
                <a:solidFill>
                  <a:srgbClr val="C00000"/>
                </a:solidFill>
              </a:rPr>
              <a:t>what counselors do</a:t>
            </a:r>
            <a:r>
              <a:rPr lang="en-US" sz="3800" dirty="0">
                <a:solidFill>
                  <a:srgbClr val="002060"/>
                </a:solidFill>
              </a:rPr>
              <a:t>?</a:t>
            </a:r>
          </a:p>
          <a:p>
            <a:pPr marL="114300" indent="0">
              <a:buNone/>
            </a:pPr>
            <a:endParaRPr lang="en-US" sz="2800" dirty="0" smtClean="0">
              <a:solidFill>
                <a:srgbClr val="002060"/>
              </a:solidFill>
            </a:endParaRPr>
          </a:p>
          <a:p>
            <a:pPr marL="114300" indent="0">
              <a:buNone/>
            </a:pPr>
            <a:endParaRPr lang="en-US" sz="2800" dirty="0">
              <a:solidFill>
                <a:srgbClr val="002060"/>
              </a:solidFill>
            </a:endParaRPr>
          </a:p>
          <a:p>
            <a:pPr marL="114300" indent="0">
              <a:buNone/>
            </a:pPr>
            <a:r>
              <a:rPr lang="en-US" sz="2800" dirty="0" smtClean="0">
                <a:solidFill>
                  <a:srgbClr val="002060"/>
                </a:solidFill>
              </a:rPr>
              <a:t>T</a:t>
            </a:r>
            <a:r>
              <a:rPr lang="en-US" sz="2800" dirty="0" smtClean="0">
                <a:solidFill>
                  <a:srgbClr val="002060"/>
                </a:solidFill>
              </a:rPr>
              <a:t>he </a:t>
            </a:r>
            <a:r>
              <a:rPr lang="en-US" sz="2800" dirty="0">
                <a:solidFill>
                  <a:srgbClr val="002060"/>
                </a:solidFill>
              </a:rPr>
              <a:t>School Counseling Program must answer this question:</a:t>
            </a:r>
          </a:p>
          <a:p>
            <a:pPr marL="114300" indent="0" algn="ctr">
              <a:buNone/>
            </a:pPr>
            <a:endParaRPr lang="en-US" sz="4000" dirty="0" smtClean="0"/>
          </a:p>
          <a:p>
            <a:pPr marL="114300" indent="0">
              <a:buNone/>
            </a:pPr>
            <a:r>
              <a:rPr lang="en-US" sz="3600" dirty="0" smtClean="0"/>
              <a:t>“</a:t>
            </a:r>
            <a:r>
              <a:rPr lang="en-US" sz="5200" dirty="0" smtClean="0">
                <a:solidFill>
                  <a:srgbClr val="002060"/>
                </a:solidFill>
              </a:rPr>
              <a:t>How are students different as a result of the school counseling program</a:t>
            </a:r>
            <a:r>
              <a:rPr lang="en-US" sz="3600" dirty="0" smtClean="0">
                <a:solidFill>
                  <a:srgbClr val="002060"/>
                </a:solidFill>
              </a:rPr>
              <a:t>?”</a:t>
            </a:r>
          </a:p>
          <a:p>
            <a:pPr marL="114300" indent="0">
              <a:buNone/>
            </a:pPr>
            <a:endParaRPr lang="en-US" sz="3600" dirty="0">
              <a:solidFill>
                <a:srgbClr val="002060"/>
              </a:solidFill>
            </a:endParaRPr>
          </a:p>
          <a:p>
            <a:pPr marL="114300" indent="0">
              <a:buNone/>
            </a:pPr>
            <a:endParaRPr lang="en-US" sz="2800" dirty="0">
              <a:solidFill>
                <a:srgbClr val="002060"/>
              </a:solidFill>
            </a:endParaRPr>
          </a:p>
          <a:p>
            <a:pPr marL="114300" indent="0">
              <a:buNone/>
            </a:pPr>
            <a:r>
              <a:rPr lang="en-US" sz="1700" dirty="0">
                <a:solidFill>
                  <a:srgbClr val="002060"/>
                </a:solidFill>
              </a:rPr>
              <a:t>ASCA National Model  (Third Edition, 2012</a:t>
            </a:r>
            <a:r>
              <a:rPr lang="en-US" sz="1700" dirty="0" smtClean="0">
                <a:solidFill>
                  <a:srgbClr val="002060"/>
                </a:solidFill>
              </a:rPr>
              <a:t>)</a:t>
            </a:r>
            <a:endParaRPr lang="en-US" sz="1700" dirty="0">
              <a:solidFill>
                <a:srgbClr val="002060"/>
              </a:solidFill>
            </a:endParaRPr>
          </a:p>
        </p:txBody>
      </p:sp>
    </p:spTree>
    <p:extLst>
      <p:ext uri="{BB962C8B-B14F-4D97-AF65-F5344CB8AC3E}">
        <p14:creationId xmlns:p14="http://schemas.microsoft.com/office/powerpoint/2010/main" val="255175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3893</TotalTime>
  <Words>3983</Words>
  <Application>Microsoft Office PowerPoint</Application>
  <PresentationFormat>On-screen Show (4:3)</PresentationFormat>
  <Paragraphs>806</Paragraphs>
  <Slides>68</Slides>
  <Notes>22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Civic</vt:lpstr>
      <vt:lpstr>ASCA National Model</vt:lpstr>
      <vt:lpstr>Objectives</vt:lpstr>
      <vt:lpstr>PowerPoint Presentation</vt:lpstr>
      <vt:lpstr>Examples</vt:lpstr>
      <vt:lpstr>PowerPoint Presentation</vt:lpstr>
      <vt:lpstr>The American School Counselor Association 1</vt:lpstr>
      <vt:lpstr>The American School Counselor Association 2</vt:lpstr>
      <vt:lpstr>Rationale </vt:lpstr>
      <vt:lpstr>ASCA National Model  </vt:lpstr>
      <vt:lpstr>From Entitlement… to Performance</vt:lpstr>
      <vt:lpstr>From Entitlement… to Performance</vt:lpstr>
      <vt:lpstr>School Counseling Framework:</vt:lpstr>
      <vt:lpstr>Comprehensive school counseling program CSCP</vt:lpstr>
      <vt:lpstr>ASCA NATIONAL MODEL</vt:lpstr>
      <vt:lpstr>Four Themes</vt:lpstr>
      <vt:lpstr>Collaboration</vt:lpstr>
      <vt:lpstr>Leadership </vt:lpstr>
      <vt:lpstr>Advocacy</vt:lpstr>
      <vt:lpstr>Systemic Change</vt:lpstr>
      <vt:lpstr>PowerPoint Presentation</vt:lpstr>
      <vt:lpstr>CSCP depends on data!</vt:lpstr>
      <vt:lpstr>Data Driven Programs  </vt:lpstr>
      <vt:lpstr>1.  Foundation</vt:lpstr>
      <vt:lpstr>A Sample Vision Statement</vt:lpstr>
      <vt:lpstr>A Sample Mission Statements</vt:lpstr>
      <vt:lpstr>Student competencies</vt:lpstr>
      <vt:lpstr>ASCA National Model School Counseling Program SMART Goals Worksheet</vt:lpstr>
      <vt:lpstr>2. Management</vt:lpstr>
      <vt:lpstr>Some Management Tools</vt:lpstr>
      <vt:lpstr>Annual agreement (with administration) </vt:lpstr>
      <vt:lpstr>Advisory council</vt:lpstr>
      <vt:lpstr>Examples of School Counselor Competencies</vt:lpstr>
      <vt:lpstr>PowerPoint Presentation</vt:lpstr>
      <vt:lpstr>A Sample Calendar</vt:lpstr>
      <vt:lpstr>Calendar Example</vt:lpstr>
      <vt:lpstr>Action plans</vt:lpstr>
      <vt:lpstr>PowerPoint Presentation</vt:lpstr>
      <vt:lpstr>Action Plan Reflections</vt:lpstr>
      <vt:lpstr>Distribution of Time</vt:lpstr>
      <vt:lpstr>Use of time Assessment</vt:lpstr>
      <vt:lpstr>3. Delivery Direct Student Services</vt:lpstr>
      <vt:lpstr>School Counseling Core Curriculum</vt:lpstr>
      <vt:lpstr>Individual Student Planning</vt:lpstr>
      <vt:lpstr>During this process….</vt:lpstr>
      <vt:lpstr>Responsive Services</vt:lpstr>
      <vt:lpstr>System support </vt:lpstr>
      <vt:lpstr> Indirect Student Services</vt:lpstr>
      <vt:lpstr>4. Accountability</vt:lpstr>
      <vt:lpstr>PowerPoint Presentation</vt:lpstr>
      <vt:lpstr>Results Report</vt:lpstr>
      <vt:lpstr> Data Analysis</vt:lpstr>
      <vt:lpstr>Without data you can only hope that your program is effective</vt:lpstr>
      <vt:lpstr>Three Types of Data</vt:lpstr>
      <vt:lpstr>Sample results report Post high school planning</vt:lpstr>
      <vt:lpstr>PowerPoint Presentation</vt:lpstr>
      <vt:lpstr>Academic Improvement   ******* High School</vt:lpstr>
      <vt:lpstr>**** Student Survey</vt:lpstr>
      <vt:lpstr>PowerPoint Presentation</vt:lpstr>
      <vt:lpstr>Implications of ASCA Model</vt:lpstr>
      <vt:lpstr>Activities for School Counselors</vt:lpstr>
      <vt:lpstr>Contunies…</vt:lpstr>
      <vt:lpstr>MONE Regulation</vt:lpstr>
      <vt:lpstr>IMPLEMENTATION !!!</vt:lpstr>
      <vt:lpstr>Steps to Implementation</vt:lpstr>
      <vt:lpstr>PowerPoint Presentation</vt:lpstr>
      <vt:lpstr>Next Steps</vt:lpstr>
      <vt:lpstr>PowerPoint Presentation</vt:lpstr>
      <vt:lpstr>Best Practices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IRELAND</dc:creator>
  <cp:lastModifiedBy>120</cp:lastModifiedBy>
  <cp:revision>145</cp:revision>
  <cp:lastPrinted>2014-01-13T19:26:20Z</cp:lastPrinted>
  <dcterms:created xsi:type="dcterms:W3CDTF">2013-12-05T20:47:34Z</dcterms:created>
  <dcterms:modified xsi:type="dcterms:W3CDTF">2015-02-15T12:27:33Z</dcterms:modified>
</cp:coreProperties>
</file>