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7" r:id="rId5"/>
    <p:sldId id="268" r:id="rId6"/>
    <p:sldId id="262" r:id="rId7"/>
    <p:sldId id="269" r:id="rId8"/>
    <p:sldId id="258" r:id="rId9"/>
    <p:sldId id="259" r:id="rId10"/>
    <p:sldId id="265" r:id="rId11"/>
    <p:sldId id="27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0F29B8-2E75-4EC6-B6B8-3B128F8339D0}" type="datetimeFigureOut">
              <a:rPr lang="tr-TR" smtClean="0"/>
              <a:t>21.03.2015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A6BA2E-2F57-47D4-A6A3-0A379558273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uikapp.tuik.gov.tr/DIESS/SiniflamaTurListeAction.do" TargetMode="External"/><Relationship Id="rId2" Type="http://schemas.openxmlformats.org/officeDocument/2006/relationships/hyperlink" Target="http://www.resmiistatistik.gov.tr/?q=tr/content/15-s%C4%B1n%C4%B1flamal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uikapp.tuik.gov.tr/DIESS/SiniflamaSatirListeAction.do?surumId=210&amp;seviye=1&amp;detay=H&amp;turId=41&amp;turAdi=%209.%20Meslek%20S%C4%B1n%C4%B1flamalar%C4%25B" TargetMode="External"/><Relationship Id="rId4" Type="http://schemas.openxmlformats.org/officeDocument/2006/relationships/hyperlink" Target="http://tuikapp.tuik.gov.tr/DIESS/SiniflamaSurumListeAction.do?turId=41&amp;turAdi=%209.%20Meslek%20S%C4%B1n%C4%B1flamalar%C4%B1&amp;guncel=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kur.us/iskur/turk-meslek-sozlugu.html" TargetMode="External"/><Relationship Id="rId2" Type="http://schemas.openxmlformats.org/officeDocument/2006/relationships/hyperlink" Target="http://esube.iskur.gov.tr/Meslek/meslek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sube.iskur.gov.tr/Meslek/ViewMeslekDetayPopUp.aspx?uiID=2635.0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1556793"/>
            <a:ext cx="7990656" cy="2043658"/>
          </a:xfrm>
        </p:spPr>
        <p:txBody>
          <a:bodyPr/>
          <a:lstStyle/>
          <a:p>
            <a:r>
              <a:rPr lang="tr-TR" b="1" dirty="0" smtClean="0"/>
              <a:t>Türk Meslekler Sözlüğü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057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16832"/>
            <a:ext cx="8100889" cy="4209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>
                <a:hlinkClick r:id="rId2"/>
              </a:rPr>
              <a:t>http://www.resmiistatistik.gov.tr/?</a:t>
            </a:r>
            <a:r>
              <a:rPr lang="tr-TR" dirty="0" smtClean="0">
                <a:hlinkClick r:id="rId2"/>
              </a:rPr>
              <a:t>q=tr/content/15-s%C4%B1n%C4%B1flamalar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tuikapp.tuik.gov.tr/DIESS/SiniflamaTurListeAction.do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hlinkClick r:id="rId4"/>
              </a:rPr>
              <a:t>http://tuikapp.tuik.gov.tr/DIESS/SiniflamaSurumListeAction.do?turId=41&amp;turAdi=%209.%</a:t>
            </a:r>
            <a:r>
              <a:rPr lang="tr-TR" dirty="0" smtClean="0">
                <a:hlinkClick r:id="rId4"/>
              </a:rPr>
              <a:t>20Meslek%20S%C4%B1n%C4%B1flamalar%C4%B1&amp;guncel=Y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dirty="0">
                <a:hlinkClick r:id="rId5"/>
              </a:rPr>
              <a:t>http://tuikapp.tuik.gov.tr/DIESS/SiniflamaSatirListeAction.do?surumId=210&amp;seviye=1&amp;detay=H&amp;turId=41&amp;turAdi=%209.%</a:t>
            </a:r>
            <a:r>
              <a:rPr lang="tr-TR" dirty="0" smtClean="0">
                <a:hlinkClick r:id="rId5"/>
              </a:rPr>
              <a:t>20Meslek%20S%C4%B1n%C4%B1flamalar%C4%B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TUİK meslekler sınıflaması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2161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http://www.resmigazete.gov.tr/eskiler/2008/08/20080801-15.htm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istihtam</a:t>
            </a:r>
            <a:r>
              <a:rPr lang="tr-TR" dirty="0" smtClean="0"/>
              <a:t> büroları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233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tr-TR" b="1" dirty="0" smtClean="0">
              <a:hlinkClick r:id="rId2"/>
            </a:endParaRPr>
          </a:p>
          <a:p>
            <a:pPr>
              <a:lnSpc>
                <a:spcPct val="80000"/>
              </a:lnSpc>
            </a:pPr>
            <a:endParaRPr lang="tr-TR" b="1" dirty="0">
              <a:hlinkClick r:id="rId2"/>
            </a:endParaRPr>
          </a:p>
          <a:p>
            <a:pPr>
              <a:lnSpc>
                <a:spcPct val="80000"/>
              </a:lnSpc>
            </a:pPr>
            <a:endParaRPr lang="tr-TR" b="1" dirty="0" smtClean="0">
              <a:hlinkClick r:id="rId2"/>
            </a:endParaRPr>
          </a:p>
          <a:p>
            <a:pPr>
              <a:lnSpc>
                <a:spcPct val="80000"/>
              </a:lnSpc>
            </a:pPr>
            <a:endParaRPr lang="tr-TR" b="1" dirty="0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tr-TR" b="1" dirty="0" smtClean="0">
                <a:hlinkClick r:id="rId2"/>
              </a:rPr>
              <a:t>http://esube.iskur.gov.tr/Meslek/meslek.aspx</a:t>
            </a:r>
            <a:endParaRPr lang="tr-TR" b="1" dirty="0" smtClean="0"/>
          </a:p>
          <a:p>
            <a:pPr>
              <a:lnSpc>
                <a:spcPct val="80000"/>
              </a:lnSpc>
            </a:pPr>
            <a:r>
              <a:rPr lang="tr-TR" b="1" dirty="0" smtClean="0">
                <a:hlinkClick r:id="rId3"/>
              </a:rPr>
              <a:t>http://www.iskur.us/iskur/turk-meslek-sozlugu.html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6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7543" y="2132856"/>
            <a:ext cx="7812857" cy="399330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400" dirty="0"/>
              <a:t>ILO ya göre </a:t>
            </a:r>
            <a:r>
              <a:rPr lang="tr-TR" sz="2400" dirty="0">
                <a:solidFill>
                  <a:schemeClr val="hlink"/>
                </a:solidFill>
              </a:rPr>
              <a:t>meslek sınıflandırma sistemi</a:t>
            </a:r>
            <a:r>
              <a:rPr lang="tr-TR" sz="2400" dirty="0"/>
              <a:t> içinde yer alan meslek unvanlarının özetlenmiş meslek tanımlarını ve meslek kodlarını kapsar. </a:t>
            </a:r>
          </a:p>
          <a:p>
            <a:pPr marL="0" indent="0">
              <a:lnSpc>
                <a:spcPct val="80000"/>
              </a:lnSpc>
              <a:buNone/>
            </a:pPr>
            <a:endParaRPr lang="tr-TR" sz="2400" b="1" dirty="0"/>
          </a:p>
          <a:p>
            <a:pPr>
              <a:lnSpc>
                <a:spcPct val="80000"/>
              </a:lnSpc>
            </a:pPr>
            <a:r>
              <a:rPr lang="tr-TR" sz="2400" b="1" dirty="0"/>
              <a:t>6’lı kod yapısı. </a:t>
            </a:r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r>
              <a:rPr lang="tr-TR" sz="2400" dirty="0" smtClean="0"/>
              <a:t>İlk dört rakam mesleğin ait olduğu ana grubu, alt ana grubu, grubu ve birim grubu tanımlamakta, altılı rakam ise mesleği tanımlamaktadır.</a:t>
            </a:r>
          </a:p>
          <a:p>
            <a:pPr>
              <a:lnSpc>
                <a:spcPct val="80000"/>
              </a:lnSpc>
            </a:pPr>
            <a:endParaRPr lang="tr-TR" sz="2400" b="1" dirty="0"/>
          </a:p>
          <a:p>
            <a:pPr>
              <a:lnSpc>
                <a:spcPct val="80000"/>
              </a:lnSpc>
            </a:pPr>
            <a:endParaRPr lang="tr-TR" sz="2400" b="1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/>
              <a:t>Türk Meslekler Sözlüğü</a:t>
            </a:r>
            <a:br>
              <a:rPr lang="tr-TR" b="1"/>
            </a:br>
            <a:endParaRPr lang="tr-TR" b="1"/>
          </a:p>
        </p:txBody>
      </p:sp>
    </p:spTree>
    <p:extLst>
      <p:ext uri="{BB962C8B-B14F-4D97-AF65-F5344CB8AC3E}">
        <p14:creationId xmlns:p14="http://schemas.microsoft.com/office/powerpoint/2010/main" val="218234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95537" y="2204864"/>
            <a:ext cx="7884864" cy="39212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tr-TR" sz="3200" dirty="0"/>
          </a:p>
          <a:p>
            <a:pPr>
              <a:lnSpc>
                <a:spcPct val="80000"/>
              </a:lnSpc>
            </a:pPr>
            <a:r>
              <a:rPr lang="tr-TR" sz="3200" dirty="0"/>
              <a:t>1: Kanun Yapıcılar, Üst Düzey Yöneticiler Ve Müdürler </a:t>
            </a:r>
          </a:p>
          <a:p>
            <a:pPr>
              <a:lnSpc>
                <a:spcPct val="80000"/>
              </a:lnSpc>
            </a:pPr>
            <a:r>
              <a:rPr lang="tr-TR" sz="3200" dirty="0">
                <a:solidFill>
                  <a:srgbClr val="C00000"/>
                </a:solidFill>
              </a:rPr>
              <a:t>2: Profesyonel Meslek Mensupları </a:t>
            </a:r>
          </a:p>
          <a:p>
            <a:pPr>
              <a:lnSpc>
                <a:spcPct val="80000"/>
              </a:lnSpc>
            </a:pPr>
            <a:r>
              <a:rPr lang="tr-TR" sz="3200" dirty="0"/>
              <a:t>3: Yardımcı Profesyonel Meslek Mensupları </a:t>
            </a:r>
          </a:p>
          <a:p>
            <a:pPr>
              <a:lnSpc>
                <a:spcPct val="80000"/>
              </a:lnSpc>
            </a:pPr>
            <a:r>
              <a:rPr lang="tr-TR" sz="3200" dirty="0"/>
              <a:t>4: Büro ve Müşteri Hizmetlerinde Çalışan Elemanlar </a:t>
            </a:r>
          </a:p>
          <a:p>
            <a:pPr>
              <a:lnSpc>
                <a:spcPct val="80000"/>
              </a:lnSpc>
            </a:pPr>
            <a:r>
              <a:rPr lang="tr-TR" sz="3200" dirty="0"/>
              <a:t>5: Hizmet ve Satış Elemanları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9 Ana Grupta Yer Alan Sektörler-</a:t>
            </a:r>
          </a:p>
        </p:txBody>
      </p:sp>
    </p:spTree>
    <p:extLst>
      <p:ext uri="{BB962C8B-B14F-4D97-AF65-F5344CB8AC3E}">
        <p14:creationId xmlns:p14="http://schemas.microsoft.com/office/powerpoint/2010/main" val="137237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tr-TR" sz="2800" b="1" dirty="0"/>
          </a:p>
          <a:p>
            <a:pPr>
              <a:lnSpc>
                <a:spcPct val="80000"/>
              </a:lnSpc>
            </a:pPr>
            <a:r>
              <a:rPr lang="tr-TR" sz="3600" dirty="0"/>
              <a:t>6: Nitelikli Tarım, Hayvancılık, Avcılık, Ormancılık ve Su Ürünleri Çalışanları </a:t>
            </a:r>
          </a:p>
          <a:p>
            <a:pPr>
              <a:lnSpc>
                <a:spcPct val="80000"/>
              </a:lnSpc>
            </a:pPr>
            <a:r>
              <a:rPr lang="tr-TR" sz="3600" dirty="0"/>
              <a:t>7: Sanatkârlar ve İlgili İşlerde Çalışanlar </a:t>
            </a:r>
          </a:p>
          <a:p>
            <a:pPr>
              <a:lnSpc>
                <a:spcPct val="80000"/>
              </a:lnSpc>
            </a:pPr>
            <a:r>
              <a:rPr lang="tr-TR" sz="3600" dirty="0"/>
              <a:t>8: Tesis ve Makine Operatörleri ve Montajcıları </a:t>
            </a:r>
          </a:p>
          <a:p>
            <a:pPr>
              <a:lnSpc>
                <a:spcPct val="80000"/>
              </a:lnSpc>
            </a:pPr>
            <a:r>
              <a:rPr lang="tr-TR" sz="3600" dirty="0"/>
              <a:t>9: Nitelik Gerektirmeyen İşlerde Çalışanlar </a:t>
            </a:r>
          </a:p>
          <a:p>
            <a:pPr>
              <a:lnSpc>
                <a:spcPct val="80000"/>
              </a:lnSpc>
            </a:pPr>
            <a:endParaRPr lang="tr-TR" sz="2800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Devam…</a:t>
            </a:r>
          </a:p>
        </p:txBody>
      </p:sp>
    </p:spTree>
    <p:extLst>
      <p:ext uri="{BB962C8B-B14F-4D97-AF65-F5344CB8AC3E}">
        <p14:creationId xmlns:p14="http://schemas.microsoft.com/office/powerpoint/2010/main" val="256236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9024" y="2132856"/>
            <a:ext cx="8784976" cy="45365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tr-TR" sz="3300" dirty="0" smtClean="0"/>
          </a:p>
          <a:p>
            <a:r>
              <a:rPr lang="tr-TR" sz="3300" b="1" dirty="0" smtClean="0"/>
              <a:t>Meslek </a:t>
            </a:r>
            <a:r>
              <a:rPr lang="tr-TR" sz="3300" b="1" dirty="0"/>
              <a:t>Bilgileri</a:t>
            </a:r>
            <a:r>
              <a:rPr lang="tr-TR" sz="3300" dirty="0"/>
              <a:t> </a:t>
            </a:r>
            <a:endParaRPr lang="tr-TR" sz="3300" dirty="0" smtClean="0"/>
          </a:p>
          <a:p>
            <a:endParaRPr lang="tr-TR" sz="3300" b="1" dirty="0"/>
          </a:p>
          <a:p>
            <a:r>
              <a:rPr lang="tr-TR" sz="3300" b="1" dirty="0" smtClean="0"/>
              <a:t>Meslek </a:t>
            </a:r>
            <a:r>
              <a:rPr lang="tr-TR" sz="3300" b="1" dirty="0"/>
              <a:t>Kodu : </a:t>
            </a:r>
            <a:r>
              <a:rPr lang="tr-TR" sz="3300" dirty="0"/>
              <a:t>2635.08 </a:t>
            </a:r>
            <a:endParaRPr lang="tr-TR" sz="3300" dirty="0" smtClean="0"/>
          </a:p>
          <a:p>
            <a:r>
              <a:rPr lang="tr-TR" sz="3300" b="1" dirty="0" smtClean="0"/>
              <a:t>Meslek </a:t>
            </a:r>
            <a:r>
              <a:rPr lang="tr-TR" sz="3300" b="1" dirty="0"/>
              <a:t>Adı : </a:t>
            </a:r>
            <a:r>
              <a:rPr lang="tr-TR" sz="4400" b="1" dirty="0">
                <a:solidFill>
                  <a:srgbClr val="C00000"/>
                </a:solidFill>
              </a:rPr>
              <a:t>Psikolojik Danışman</a:t>
            </a:r>
            <a:r>
              <a:rPr lang="tr-TR" sz="3300" dirty="0"/>
              <a:t>  </a:t>
            </a:r>
            <a:endParaRPr lang="tr-TR" sz="3300" dirty="0" smtClean="0"/>
          </a:p>
          <a:p>
            <a:r>
              <a:rPr lang="tr-TR" sz="3300" b="1" dirty="0" smtClean="0">
                <a:solidFill>
                  <a:srgbClr val="C00000"/>
                </a:solidFill>
              </a:rPr>
              <a:t>Grup </a:t>
            </a:r>
            <a:r>
              <a:rPr lang="tr-TR" sz="3300" b="1" dirty="0">
                <a:solidFill>
                  <a:srgbClr val="C00000"/>
                </a:solidFill>
              </a:rPr>
              <a:t>Bilgileri</a:t>
            </a:r>
            <a:r>
              <a:rPr lang="tr-TR" sz="3300" dirty="0">
                <a:solidFill>
                  <a:srgbClr val="C00000"/>
                </a:solidFill>
              </a:rPr>
              <a:t> </a:t>
            </a:r>
            <a:r>
              <a:rPr lang="tr-TR" sz="3300" b="1" dirty="0">
                <a:solidFill>
                  <a:srgbClr val="C00000"/>
                </a:solidFill>
              </a:rPr>
              <a:t>Meslek Ana Grubu : </a:t>
            </a:r>
            <a:r>
              <a:rPr lang="tr-TR" sz="3300" dirty="0">
                <a:solidFill>
                  <a:srgbClr val="C00000"/>
                </a:solidFill>
              </a:rPr>
              <a:t>Profesyonel Meslek Mensupları </a:t>
            </a:r>
            <a:endParaRPr lang="tr-TR" sz="3300" dirty="0" smtClean="0">
              <a:solidFill>
                <a:srgbClr val="C00000"/>
              </a:solidFill>
            </a:endParaRPr>
          </a:p>
          <a:p>
            <a:r>
              <a:rPr lang="tr-TR" sz="3300" b="1" dirty="0" smtClean="0">
                <a:solidFill>
                  <a:srgbClr val="C00000"/>
                </a:solidFill>
              </a:rPr>
              <a:t>Meslek </a:t>
            </a:r>
            <a:r>
              <a:rPr lang="tr-TR" sz="3300" b="1" dirty="0">
                <a:solidFill>
                  <a:srgbClr val="C00000"/>
                </a:solidFill>
              </a:rPr>
              <a:t>Alt Ana Grubu : </a:t>
            </a:r>
            <a:r>
              <a:rPr lang="tr-TR" sz="3300" dirty="0">
                <a:solidFill>
                  <a:srgbClr val="C00000"/>
                </a:solidFill>
              </a:rPr>
              <a:t>Hukuk, Sosyal Ve Kültür İle İlgili Profesyonel Meslek Mensupları </a:t>
            </a:r>
            <a:endParaRPr lang="tr-TR" sz="3300" dirty="0" smtClean="0">
              <a:solidFill>
                <a:srgbClr val="C00000"/>
              </a:solidFill>
            </a:endParaRPr>
          </a:p>
          <a:p>
            <a:r>
              <a:rPr lang="tr-TR" sz="3300" b="1" dirty="0" smtClean="0">
                <a:solidFill>
                  <a:srgbClr val="C00000"/>
                </a:solidFill>
              </a:rPr>
              <a:t>Meslek </a:t>
            </a:r>
            <a:r>
              <a:rPr lang="tr-TR" sz="3300" b="1" dirty="0">
                <a:solidFill>
                  <a:srgbClr val="C00000"/>
                </a:solidFill>
              </a:rPr>
              <a:t>Grubu : </a:t>
            </a:r>
            <a:r>
              <a:rPr lang="tr-TR" sz="3300" dirty="0">
                <a:solidFill>
                  <a:srgbClr val="C00000"/>
                </a:solidFill>
              </a:rPr>
              <a:t>Sosyal Ve Din İle İlgili Profesyonel Meslek Mensupları </a:t>
            </a:r>
            <a:endParaRPr lang="tr-TR" sz="3300" dirty="0" smtClean="0">
              <a:solidFill>
                <a:srgbClr val="C00000"/>
              </a:solidFill>
            </a:endParaRPr>
          </a:p>
          <a:p>
            <a:r>
              <a:rPr lang="tr-TR" sz="3300" b="1" dirty="0" smtClean="0">
                <a:solidFill>
                  <a:srgbClr val="C00000"/>
                </a:solidFill>
              </a:rPr>
              <a:t>Meslek </a:t>
            </a:r>
            <a:r>
              <a:rPr lang="tr-TR" sz="3300" b="1" dirty="0">
                <a:solidFill>
                  <a:srgbClr val="C00000"/>
                </a:solidFill>
              </a:rPr>
              <a:t>Birim Grubu : </a:t>
            </a:r>
            <a:r>
              <a:rPr lang="tr-TR" sz="3300" dirty="0">
                <a:solidFill>
                  <a:srgbClr val="C00000"/>
                </a:solidFill>
              </a:rPr>
              <a:t>Sosyal Hizmet Ve Danışmanlık İle İlgili Profesyonel Meslek Mensupları </a:t>
            </a:r>
            <a:endParaRPr lang="tr-TR" sz="3300" dirty="0" smtClean="0">
              <a:solidFill>
                <a:srgbClr val="C00000"/>
              </a:solidFill>
            </a:endParaRPr>
          </a:p>
          <a:p>
            <a:r>
              <a:rPr lang="tr-TR" sz="3300" b="1" dirty="0" smtClean="0"/>
              <a:t>Gereken </a:t>
            </a:r>
            <a:r>
              <a:rPr lang="tr-TR" sz="3300" b="1" dirty="0"/>
              <a:t>Minimum Eğitim Düzeyi : </a:t>
            </a:r>
            <a:r>
              <a:rPr lang="tr-TR" sz="3300" dirty="0"/>
              <a:t>Lisans  </a:t>
            </a:r>
            <a:endParaRPr lang="tr-TR" sz="3300" dirty="0" smtClean="0"/>
          </a:p>
          <a:p>
            <a:r>
              <a:rPr lang="tr-TR" sz="3300" b="1" dirty="0" smtClean="0"/>
              <a:t>Meslek </a:t>
            </a:r>
            <a:r>
              <a:rPr lang="tr-TR" sz="3300" b="1" dirty="0"/>
              <a:t>Detay Bilgileri</a:t>
            </a:r>
            <a:r>
              <a:rPr lang="tr-TR" sz="3300" dirty="0"/>
              <a:t> </a:t>
            </a:r>
            <a:r>
              <a:rPr lang="tr-TR" sz="3300" b="1" dirty="0"/>
              <a:t>Meslek Tanımı :</a:t>
            </a:r>
            <a:r>
              <a:rPr lang="tr-TR" sz="3300" dirty="0"/>
              <a:t> </a:t>
            </a:r>
            <a:endParaRPr lang="tr-TR" sz="3300" dirty="0" smtClean="0"/>
          </a:p>
          <a:p>
            <a:r>
              <a:rPr lang="tr-TR" sz="3300" b="1" dirty="0" smtClean="0"/>
              <a:t>Görev </a:t>
            </a:r>
            <a:r>
              <a:rPr lang="tr-TR" sz="3300" b="1" dirty="0"/>
              <a:t>ve İşlem </a:t>
            </a:r>
            <a:r>
              <a:rPr lang="tr-TR" sz="3300" b="1" dirty="0" smtClean="0"/>
              <a:t>Basamakları:</a:t>
            </a:r>
          </a:p>
          <a:p>
            <a:r>
              <a:rPr lang="tr-TR" sz="3300" b="1" dirty="0" smtClean="0"/>
              <a:t>Güncel </a:t>
            </a:r>
            <a:r>
              <a:rPr lang="tr-TR" sz="3300" b="1" dirty="0"/>
              <a:t>Meslek : </a:t>
            </a:r>
            <a:r>
              <a:rPr lang="tr-TR" sz="3300" dirty="0"/>
              <a:t>EVET </a:t>
            </a:r>
            <a:endParaRPr lang="tr-TR" sz="3300" dirty="0" smtClean="0"/>
          </a:p>
          <a:p>
            <a:r>
              <a:rPr lang="tr-TR" sz="3300" b="1" dirty="0" smtClean="0"/>
              <a:t>Meslek </a:t>
            </a:r>
            <a:r>
              <a:rPr lang="tr-TR" sz="3300" b="1" dirty="0"/>
              <a:t>Dosyası Olanlar : </a:t>
            </a:r>
            <a:r>
              <a:rPr lang="tr-TR" sz="3300" dirty="0"/>
              <a:t>Meslek Bilgi Dosyası bulunmamaktadır. </a:t>
            </a:r>
            <a:endParaRPr lang="tr-TR" sz="3300" dirty="0" smtClean="0"/>
          </a:p>
          <a:p>
            <a:pPr marL="0" indent="0">
              <a:buNone/>
            </a:pPr>
            <a:endParaRPr lang="tr-TR" sz="3600" dirty="0" smtClean="0">
              <a:hlinkClick r:id="rId2"/>
            </a:endParaRPr>
          </a:p>
          <a:p>
            <a:pPr marL="0" indent="0">
              <a:buNone/>
            </a:pPr>
            <a:r>
              <a:rPr lang="tr-TR" sz="3600" dirty="0" smtClean="0">
                <a:hlinkClick r:id="rId2"/>
              </a:rPr>
              <a:t>http</a:t>
            </a:r>
            <a:r>
              <a:rPr lang="tr-TR" sz="3600" dirty="0">
                <a:hlinkClick r:id="rId2"/>
              </a:rPr>
              <a:t>://esube.iskur.gov.tr/Meslek/ViewMeslekDetayPopUp.aspx?uiID=2635.08</a:t>
            </a:r>
            <a:endParaRPr lang="tr-TR" sz="3300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474424"/>
          </a:xfrm>
        </p:spPr>
        <p:txBody>
          <a:bodyPr>
            <a:no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b="1" dirty="0"/>
              <a:t>TÜRK MESLEKLER SÖZLÜĞÜ MESLEK BİLGİLERİ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9241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5" y="2492896"/>
            <a:ext cx="7812856" cy="3633267"/>
          </a:xfrm>
        </p:spPr>
        <p:txBody>
          <a:bodyPr/>
          <a:lstStyle/>
          <a:p>
            <a:r>
              <a:rPr lang="tr-TR" sz="4800" b="1" dirty="0"/>
              <a:t>6365 adet..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51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76872"/>
            <a:ext cx="7884865" cy="41764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dirty="0"/>
              <a:t>Mevcut mesleklerin kod, unvan tanımlarında standardizasyona, </a:t>
            </a:r>
          </a:p>
          <a:p>
            <a:pPr>
              <a:lnSpc>
                <a:spcPct val="80000"/>
              </a:lnSpc>
            </a:pPr>
            <a:endParaRPr lang="tr-TR" sz="2800" dirty="0"/>
          </a:p>
          <a:p>
            <a:pPr>
              <a:lnSpc>
                <a:spcPct val="80000"/>
              </a:lnSpc>
            </a:pPr>
            <a:r>
              <a:rPr lang="tr-TR" sz="2800" dirty="0"/>
              <a:t>İşe yerleştirme hizmetlerinde işgücü ile açık işi eşleştirmeye </a:t>
            </a:r>
          </a:p>
          <a:p>
            <a:pPr>
              <a:lnSpc>
                <a:spcPct val="80000"/>
              </a:lnSpc>
            </a:pPr>
            <a:endParaRPr lang="tr-TR" sz="2800" dirty="0"/>
          </a:p>
          <a:p>
            <a:pPr>
              <a:lnSpc>
                <a:spcPct val="80000"/>
              </a:lnSpc>
            </a:pPr>
            <a:r>
              <a:rPr lang="tr-TR" sz="2800" dirty="0"/>
              <a:t>İşgücü piyasasında işsizlere ilişkin istatistiksel verilerin sağlam ve sağlıklı bir şekilde  hazırlanmasına;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800" b="1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/>
              <a:t>Türk Meslekler Sözlüğü neye yarar?-1</a:t>
            </a:r>
          </a:p>
        </p:txBody>
      </p:sp>
    </p:spTree>
    <p:extLst>
      <p:ext uri="{BB962C8B-B14F-4D97-AF65-F5344CB8AC3E}">
        <p14:creationId xmlns:p14="http://schemas.microsoft.com/office/powerpoint/2010/main" val="319192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276872"/>
            <a:ext cx="8568951" cy="41044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dirty="0"/>
              <a:t>iş analizlerinin objektif yapılmasına </a:t>
            </a:r>
          </a:p>
          <a:p>
            <a:pPr>
              <a:lnSpc>
                <a:spcPct val="90000"/>
              </a:lnSpc>
            </a:pPr>
            <a:endParaRPr lang="tr-TR" sz="2800" dirty="0"/>
          </a:p>
          <a:p>
            <a:pPr>
              <a:lnSpc>
                <a:spcPct val="90000"/>
              </a:lnSpc>
            </a:pPr>
            <a:r>
              <a:rPr lang="tr-TR" sz="2800" dirty="0"/>
              <a:t>işsizlikle ilgili doğru teşhis konulmasına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dirty="0"/>
              <a:t> 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İstihdam ve eğitim politikaları ve bu politikalara dayalı olarak hazırlanan plan ve programların günün koşullarına göre hazırlanmasına </a:t>
            </a:r>
          </a:p>
          <a:p>
            <a:pPr>
              <a:lnSpc>
                <a:spcPct val="90000"/>
              </a:lnSpc>
            </a:pPr>
            <a:endParaRPr lang="tr-TR" sz="28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/>
              <a:t>Türk Meslekler Sözlüğü neye yarar?-2</a:t>
            </a:r>
          </a:p>
        </p:txBody>
      </p:sp>
    </p:spTree>
    <p:extLst>
      <p:ext uri="{BB962C8B-B14F-4D97-AF65-F5344CB8AC3E}">
        <p14:creationId xmlns:p14="http://schemas.microsoft.com/office/powerpoint/2010/main" val="961237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231</Words>
  <Application>Microsoft Office PowerPoint</Application>
  <PresentationFormat>Ekran Gösterisi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Dalga Biçimi</vt:lpstr>
      <vt:lpstr>Türk Meslekler Sözlüğü </vt:lpstr>
      <vt:lpstr>PowerPoint Sunusu</vt:lpstr>
      <vt:lpstr>Türk Meslekler Sözlüğü </vt:lpstr>
      <vt:lpstr>9 Ana Grupta Yer Alan Sektörler-</vt:lpstr>
      <vt:lpstr>Devam…</vt:lpstr>
      <vt:lpstr> TÜRK MESLEKLER SÖZLÜĞÜ MESLEK BİLGİLERİ</vt:lpstr>
      <vt:lpstr>PowerPoint Sunusu</vt:lpstr>
      <vt:lpstr>Türk Meslekler Sözlüğü neye yarar?-1</vt:lpstr>
      <vt:lpstr>Türk Meslekler Sözlüğü neye yarar?-2</vt:lpstr>
      <vt:lpstr>TUİK meslekler sınıflaması</vt:lpstr>
      <vt:lpstr>Özel istihtam büroları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BiLKANLTD</dc:creator>
  <cp:lastModifiedBy>BiLKANLTD</cp:lastModifiedBy>
  <cp:revision>9</cp:revision>
  <dcterms:created xsi:type="dcterms:W3CDTF">2015-03-21T14:42:00Z</dcterms:created>
  <dcterms:modified xsi:type="dcterms:W3CDTF">2015-03-21T16:42:58Z</dcterms:modified>
</cp:coreProperties>
</file>